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7" r:id="rId3"/>
    <p:sldId id="274" r:id="rId4"/>
    <p:sldId id="306" r:id="rId5"/>
    <p:sldId id="258" r:id="rId6"/>
    <p:sldId id="275" r:id="rId7"/>
    <p:sldId id="261" r:id="rId8"/>
    <p:sldId id="262" r:id="rId9"/>
    <p:sldId id="276" r:id="rId10"/>
    <p:sldId id="280" r:id="rId11"/>
    <p:sldId id="277" r:id="rId12"/>
    <p:sldId id="279" r:id="rId13"/>
    <p:sldId id="281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8" r:id="rId24"/>
    <p:sldId id="300" r:id="rId25"/>
    <p:sldId id="299" r:id="rId26"/>
    <p:sldId id="301" r:id="rId27"/>
    <p:sldId id="302" r:id="rId28"/>
    <p:sldId id="303" r:id="rId29"/>
    <p:sldId id="304" r:id="rId30"/>
    <p:sldId id="305" r:id="rId31"/>
    <p:sldId id="310" r:id="rId32"/>
    <p:sldId id="272" r:id="rId33"/>
    <p:sldId id="308" r:id="rId34"/>
    <p:sldId id="309" r:id="rId35"/>
    <p:sldId id="307" r:id="rId36"/>
  </p:sldIdLst>
  <p:sldSz cx="18288000" cy="10287000"/>
  <p:notesSz cx="9144000" cy="6858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ambria Math" panose="02040503050406030204" pitchFamily="18" charset="0"/>
      <p:regular r:id="rId43"/>
    </p:embeddedFont>
    <p:embeddedFont>
      <p:font typeface="HK Grotesk Bold" pitchFamily="2" charset="0"/>
      <p:regular r:id="rId44"/>
      <p:bold r:id="rId45"/>
    </p:embeddedFont>
    <p:embeddedFont>
      <p:font typeface="HK Grotesk Light" pitchFamily="2" charset="0"/>
      <p:regular r:id="rId46"/>
    </p:embeddedFont>
    <p:embeddedFont>
      <p:font typeface="HK Grotesk Medium" pitchFamily="2" charset="0"/>
      <p:regular r:id="rId47"/>
    </p:embeddedFont>
    <p:embeddedFont>
      <p:font typeface="PingFang TC" panose="020B0400000000000000" pitchFamily="34" charset="-120"/>
      <p:regular r:id="rId48"/>
      <p:bold r:id="rId49"/>
    </p:embeddedFont>
    <p:embeddedFont>
      <p:font typeface="PingFang TC Light" panose="020B0300000000000000" pitchFamily="34" charset="-120"/>
      <p:regular r:id="rId50"/>
    </p:embeddedFont>
    <p:embeddedFont>
      <p:font typeface="PingFang TC Medium" panose="020B0400000000000000" pitchFamily="34" charset="-120"/>
      <p:regular r:id="rId5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3D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60" autoAdjust="0"/>
    <p:restoredTop sz="85441" autoAdjust="0"/>
  </p:normalViewPr>
  <p:slideViewPr>
    <p:cSldViewPr>
      <p:cViewPr varScale="1">
        <p:scale>
          <a:sx n="77" d="100"/>
          <a:sy n="77" d="100"/>
        </p:scale>
        <p:origin x="1112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-52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9" d="100"/>
          <a:sy n="109" d="100"/>
        </p:scale>
        <p:origin x="371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60BFB08E-7584-C048-8704-E85E849A22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C5A70E0-9F5B-B54D-B6B7-E5F08F419BA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EEF9F-602C-6E41-907A-F2B5DB54C992}" type="datetimeFigureOut">
              <a:rPr kumimoji="1" lang="zh-TW" altLang="en-US" smtClean="0"/>
              <a:t>2024/1/3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F9ABEA7-D7D0-974A-BAA5-DD5BD316FB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1DBDAC7-8168-8446-894D-6E0257FF09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BC329-AC39-0F4C-8B77-41DF44E029A3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85233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7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9B5D7-DE53-0449-B610-9E4CE707F472}" type="datetimeFigureOut">
              <a:rPr kumimoji="1" lang="zh-TW" altLang="en-US" smtClean="0"/>
              <a:t>2024/1/3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8FC70C-5014-4541-B126-1883E445D8A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73038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針對長期投資或自住，在未來想以小房患大房的顧客。</a:t>
            </a:r>
            <a:endParaRPr kumimoji="1"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389595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11436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104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年至民國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106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年期間，新北市和中和區的房地產市場並不如此熱絡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，原因有兩個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104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年美國聯準會進入升息循環</a:t>
            </a:r>
            <a:r>
              <a:rPr lang="zh-TW" altLang="zh-TW" dirty="0">
                <a:effectLst/>
              </a:rPr>
              <a:t> </a:t>
            </a:r>
            <a:endParaRPr lang="en-US" altLang="zh-TW" dirty="0">
              <a:effectLst/>
            </a:endParaRPr>
          </a:p>
          <a:p>
            <a:r>
              <a:rPr kumimoji="1" lang="en-US" altLang="zh-TW" dirty="0">
                <a:effectLst/>
              </a:rPr>
              <a:t>2.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政府在民國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105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年元旦實施取代奢侈稅的房地合一稅相關</a:t>
            </a:r>
            <a:b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使得交易量下降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166258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因為實價登錄是從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101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月開始實施，所以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101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年資料並不完全，而實價登錄目前只能下載到第三季，所以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112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年也不完全。</a:t>
            </a:r>
            <a:b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排除民國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101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跟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112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年的資料後，觀察到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10-12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月普遍有較高的交易量。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我在查資料時有看看到一個論點：</a:t>
            </a:r>
            <a:b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在澳洲線上房地產雜誌《房地產》（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Domain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）的一篇文章中提到：“冬季的最佳展示方式⋯⋯是以壁爐的火堆作為客廳的焦點。”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文章作者向一位臨床心理師請教，該心理學家指出：“這可以讓人感到溫暖，感到舒適、安全、受到關愛。”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TW" altLang="en-US" dirty="0"/>
              <a:t>進而增加購買慾望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此外，冬季也可能是因為意外收入增加的時期。買家而言，年底可能有節日獎金或退稅等意外收入，此時購房時多付些首付可能是一個考慮因素。</a:t>
            </a: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39278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可以觀察到整體新北市的房價呈現右偏的趨勢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選擇以中位數作為參考值，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以更準確地反映市場的中央趨勢。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這張圖也可以觀察到，價格的眾數及中位數有一年年向右偏的趨勢。</a:t>
            </a:r>
            <a:endParaRPr kumimoji="1"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664023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104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年至民國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106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年期間，新北市房價呈現相對明顯的下降趨勢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，猜測可能是受到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點影響：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104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年美國聯準會進入升息循環</a:t>
            </a:r>
            <a:r>
              <a:rPr lang="zh-TW" altLang="zh-TW" dirty="0">
                <a:effectLst/>
              </a:rPr>
              <a:t> </a:t>
            </a:r>
            <a:endParaRPr lang="en-US" altLang="zh-TW" dirty="0">
              <a:effectLst/>
            </a:endParaRPr>
          </a:p>
          <a:p>
            <a:r>
              <a:rPr kumimoji="1" lang="en-US" altLang="zh-TW" dirty="0">
                <a:effectLst/>
              </a:rPr>
              <a:t>2.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政府在民國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105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年元旦實施取代奢侈稅的房地合一稅相關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前兩點在剛剛提過，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另外兩點為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臺南市維冠金龍大樓倒塌事件</a:t>
            </a:r>
            <a:r>
              <a:rPr lang="zh-TW" altLang="zh-TW" dirty="0">
                <a:effectLst/>
              </a:rPr>
              <a:t> </a:t>
            </a:r>
            <a:endParaRPr lang="en-US" altLang="zh-TW" dirty="0">
              <a:effectLst/>
            </a:endParaRPr>
          </a:p>
          <a:p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可能與政權更迭相關</a:t>
            </a:r>
            <a:r>
              <a:rPr lang="zh-TW" altLang="zh-TW" dirty="0">
                <a:effectLst/>
              </a:rPr>
              <a:t> </a:t>
            </a:r>
            <a:endParaRPr lang="en-US" altLang="zh-TW" dirty="0">
              <a:effectLst/>
            </a:endParaRPr>
          </a:p>
          <a:p>
            <a:endParaRPr lang="en-US" altLang="zh-TW" dirty="0">
              <a:effectLst/>
            </a:endParaRPr>
          </a:p>
          <a:p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值得進一步深入研究</a:t>
            </a:r>
            <a:r>
              <a:rPr lang="zh-TW" altLang="zh-TW" dirty="0">
                <a:effectLst/>
              </a:rPr>
              <a:t> </a:t>
            </a:r>
            <a:r>
              <a:rPr lang="zh-TW" altLang="en-US" dirty="0">
                <a:effectLst/>
              </a:rPr>
              <a:t>。</a:t>
            </a: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733134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根據圖中觀察，每月的圖形都差不多，</a:t>
            </a:r>
            <a:b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並未發現特定月份的房價呈現特別突出的現象，顯示市場的變化較為平穩，未受到季節因素的影響。</a:t>
            </a:r>
            <a:r>
              <a:rPr lang="zh-TW" altLang="zh-TW" dirty="0">
                <a:effectLst/>
              </a:rPr>
              <a:t> </a:t>
            </a: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668702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可以觀察到整體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的房價呈現右偏的趨勢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選擇以中位數作為參考值，以更準確地反映市場的中央趨勢。</a:t>
            </a:r>
            <a:b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價格的眾數及中位數有一年年向右偏的趨勢。</a:t>
            </a:r>
            <a:endParaRPr kumimoji="1"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231316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103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年至民國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105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年期間，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中和區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房價呈現相對明顯的下降趨勢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這可能受到上述提到的經濟或政策變化的影響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945222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根據圖中觀察，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也並未發現特定月份的房價呈現特別突出的現象，顯示中和區房價的變化也較為平穩，未受到季節因素的影響。</a:t>
            </a:r>
            <a:r>
              <a:rPr lang="zh-TW" altLang="zh-TW" dirty="0">
                <a:effectLst/>
              </a:rPr>
              <a:t> </a:t>
            </a: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77143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遠雄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CASA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的房價資料相對有限</a:t>
            </a:r>
            <a:r>
              <a:rPr lang="zh-TW" altLang="zh-TW" dirty="0">
                <a:effectLst/>
              </a:rPr>
              <a:t> </a:t>
            </a:r>
            <a:r>
              <a:rPr lang="zh-TW" altLang="en-US" dirty="0">
                <a:effectLst/>
              </a:rPr>
              <a:t>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112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年的交易量過少</a:t>
            </a:r>
            <a:r>
              <a:rPr lang="zh-TW" altLang="zh-TW" dirty="0">
                <a:effectLst/>
              </a:rPr>
              <a:t> 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特別排除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在整體的觀察中，發現在民國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108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年和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110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年，房價呈現左偏態的現象，而在民國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109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年和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111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年，則呈現右偏態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最終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選擇以中位數作為參考值，以更準確地反映市場的中央趨勢。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39688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從</a:t>
            </a:r>
            <a:r>
              <a:rPr kumimoji="1" lang="en-US" altLang="zh-TW" dirty="0"/>
              <a:t>110</a:t>
            </a:r>
            <a:r>
              <a:rPr kumimoji="1" lang="zh-CN" altLang="en-US" dirty="0"/>
              <a:t>年</a:t>
            </a:r>
            <a:r>
              <a:rPr kumimoji="1" lang="en-US" altLang="zh-CN" dirty="0"/>
              <a:t>4</a:t>
            </a:r>
            <a:r>
              <a:rPr kumimoji="1" lang="zh-CN" altLang="en-US" dirty="0"/>
              <a:t>月</a:t>
            </a:r>
            <a:r>
              <a:rPr kumimoji="1" lang="zh-TW" altLang="en-US" dirty="0"/>
              <a:t> 不再出售預售屋</a:t>
            </a:r>
            <a:br>
              <a:rPr kumimoji="1" lang="en-US" altLang="zh-TW" dirty="0"/>
            </a:br>
            <a:r>
              <a:rPr kumimoji="1" lang="zh-CN" altLang="en-US" dirty="0"/>
              <a:t>都是新成屋交易。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4601891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可以觀察到整體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的房價呈現右偏的趨勢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選擇以中位數作為參考值，以更準確地反映市場的中央趨勢。</a:t>
            </a:r>
            <a:b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價格的眾數及中位數有一年年向右偏的趨勢。</a:t>
            </a:r>
            <a:b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整體房價呈現逐漸上升的趨勢，唯一的例外是在民國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111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年稍微下降</a:t>
            </a:r>
            <a:r>
              <a:rPr lang="zh-TW" altLang="zh-TW" dirty="0">
                <a:effectLst/>
              </a:rPr>
              <a:t> </a:t>
            </a: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751838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上張圖有看到在民國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111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年的房價有下降，從上表可看出交易集中在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109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年及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110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月後，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測這種下降可能是因爲當時市場上剩餘的房源品質較差，而優良的房源已在民國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110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年售罄，導致整體價格相對下降。</a:t>
            </a:r>
            <a:r>
              <a:rPr lang="zh-TW" altLang="zh-TW" dirty="0">
                <a:effectLst/>
              </a:rPr>
              <a:t> </a:t>
            </a:r>
            <a:endParaRPr lang="zh-TW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101788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發現在同一月份內，成屋的每坪售價均高於預售屋，然而，並未發現有價格較高的月份明顯集中</a:t>
            </a:r>
            <a:r>
              <a:rPr lang="zh-TW" altLang="zh-TW" dirty="0">
                <a:effectLst/>
              </a:rPr>
              <a:t> </a:t>
            </a:r>
            <a:r>
              <a:rPr lang="zh-TW" altLang="en-US" dirty="0">
                <a:effectLst/>
              </a:rPr>
              <a:t>。</a:t>
            </a:r>
            <a:br>
              <a:rPr lang="en-US" altLang="zh-TW" dirty="0">
                <a:effectLst/>
              </a:rPr>
            </a:br>
            <a:r>
              <a:rPr lang="zh-CN" altLang="en-US" dirty="0">
                <a:effectLst/>
              </a:rPr>
              <a:t>且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交易量並未在特定月份集中，反映了整體購房活動較為分散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25578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圖中藍色虛線表示實價登錄的實施開始，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紅色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虛線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表示遠雄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CASA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由預售屋轉變為新成屋。</a:t>
            </a:r>
            <a:r>
              <a:rPr lang="zh-TW" altLang="zh-TW" dirty="0">
                <a:effectLst/>
              </a:rPr>
              <a:t> </a:t>
            </a:r>
            <a:endParaRPr lang="en-US" altLang="zh-TW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這張圖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可觀察到新北市、中和區和遠雄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CASA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特定區域的房價普遍呈現逐年增長的趨勢，這反映了整體市場的穩健成長</a:t>
            </a:r>
            <a:r>
              <a:rPr lang="zh-TW" altLang="zh-TW" dirty="0">
                <a:effectLst/>
              </a:rPr>
              <a:t> </a:t>
            </a:r>
            <a:endParaRPr kumimoji="1"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233136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由圖得知，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在價格水平方面，遠雄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CASA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整體上呈現較高的趨勢，可能反映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了此建案在中和區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內的房地產相對高端。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中和區的價格水平次之，顯示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中和區在新北市的房價算是相對較高的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13669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新北市和中和區的房價在民國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104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年和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105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年呈現下跌趨勢。這種趨勢可能與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104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年美國聯準會進入升息循環、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以及政府在民國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105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年元旦實施取代奢侈稅的房地合一稅相關。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這項政策使投機客難以在短期內進行炒作，同時買方對不升值的房價失去信心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這張圖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可觀察到新北市、中和區和遠雄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CASA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特定區域的房價普遍呈現逐年增長的趨勢，這反映了整體市場的穩健成長</a:t>
            </a:r>
            <a:r>
              <a:rPr lang="zh-TW" altLang="zh-TW" dirty="0">
                <a:effectLst/>
              </a:rPr>
              <a:t> </a:t>
            </a:r>
            <a:endParaRPr lang="en-US" altLang="zh-TW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106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年之後，新北市和中和區的房價呈現正成長的趨勢。遠雄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CASA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則在民國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111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年出現負成長。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375623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新北市和中和區的房價在民國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104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年和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105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年呈現下跌趨勢。這種趨勢可能與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104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年美國聯準會進入升息循環、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以及政府在民國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105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年元旦實施取代奢侈稅的房地合一稅相關。</a:t>
            </a: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這項政策使投機客難以在短期內進行炒作，同時買方對不升值的房價失去信心</a:t>
            </a:r>
            <a:r>
              <a:rPr lang="zh-TW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這張圖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可觀察到新北市、中和區和遠雄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CASA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特定區域的房價普遍呈現逐年增長的趨勢，這反映了整體市場的穩健成長</a:t>
            </a:r>
            <a:r>
              <a:rPr lang="zh-TW" altLang="zh-TW" dirty="0">
                <a:effectLst/>
              </a:rPr>
              <a:t> </a:t>
            </a:r>
            <a:endParaRPr lang="en-US" altLang="zh-TW" dirty="0"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106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年之後，新北市和中和區的房價呈現正成長的趨勢。遠雄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CASA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則在民國</a:t>
            </a:r>
            <a:r>
              <a:rPr lang="en-US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111</a:t>
            </a:r>
            <a:r>
              <a:rPr lang="zh-TW" altLang="zh-TW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年出現負成長。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29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12546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4020"/>
              </a:lnSpc>
            </a:pPr>
            <a:r>
              <a:rPr lang="zh-TW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一、如果預售屋</a:t>
            </a: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的房價普遍比中古屋高，為什麼還要買？</a:t>
            </a: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4020"/>
              </a:lnSpc>
            </a:pPr>
            <a:r>
              <a:rPr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1.</a:t>
            </a: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房價較新。</a:t>
            </a: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4020"/>
              </a:lnSpc>
            </a:pPr>
            <a:r>
              <a:rPr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2.</a:t>
            </a: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有工程款，可分擔一次性拿出大資金的頭期款。</a:t>
            </a: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4020"/>
              </a:lnSpc>
            </a:pP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4020"/>
              </a:lnSpc>
            </a:pP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二、奢侈稅跟土地合一稅有什麼不同？</a:t>
            </a: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4020"/>
              </a:lnSpc>
            </a:pP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奢侈稅是只要有買賣需支付價格的</a:t>
            </a:r>
            <a:r>
              <a:rPr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10%~15%</a:t>
            </a: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當稅金，而房地合一稅則是減免成本後按持有年數去按比例課稅。</a:t>
            </a: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4020"/>
              </a:lnSpc>
            </a:pP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4020"/>
              </a:lnSpc>
            </a:pP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三、台灣升息為什麼會影響房價？</a:t>
            </a: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4020"/>
              </a:lnSpc>
            </a:pP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4020"/>
              </a:lnSpc>
            </a:pP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四、實價登錄</a:t>
            </a:r>
            <a:r>
              <a:rPr lang="zh-TW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1.0</a:t>
            </a:r>
            <a:r>
              <a:rPr lang="zh-TW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跟</a:t>
            </a:r>
            <a:r>
              <a:rPr lang="zh-TW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lang="en-US" altLang="zh-TW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2.0</a:t>
            </a:r>
            <a:r>
              <a:rPr lang="zh-TW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 </a:t>
            </a: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的差別？</a:t>
            </a: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30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377811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31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777643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33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49512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dirty="0"/>
              <a:t>資料來源都是實價登錄，但</a:t>
            </a:r>
            <a:r>
              <a:rPr lang="zh-CN" altLang="en-US" sz="12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遠雄</a:t>
            </a:r>
            <a:r>
              <a:rPr lang="en-US" altLang="zh-CN" sz="12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CASA</a:t>
            </a:r>
            <a:r>
              <a:rPr lang="zh-CN" altLang="en-US" sz="12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的資料是由網路爬蟲來的</a:t>
            </a:r>
            <a:endParaRPr lang="en-US" altLang="zh-TW" sz="1200" dirty="0">
              <a:solidFill>
                <a:srgbClr val="5A60F1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639283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避免紅單問題，會懲處。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34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287404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35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92607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新北原始資料為</a:t>
            </a:r>
            <a:r>
              <a:rPr kumimoji="1" lang="en-US" altLang="zh-TW" dirty="0"/>
              <a:t>611,455</a:t>
            </a:r>
            <a:r>
              <a:rPr kumimoji="1" lang="zh-CN" altLang="en-US" dirty="0"/>
              <a:t>筆，</a:t>
            </a:r>
            <a:r>
              <a:rPr kumimoji="1" lang="en-US" altLang="zh-CN" dirty="0"/>
              <a:t>33</a:t>
            </a:r>
            <a:r>
              <a:rPr kumimoji="1" lang="zh-TW" altLang="en-US" dirty="0"/>
              <a:t>個變數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21771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實價登錄</a:t>
            </a:r>
            <a:r>
              <a:rPr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1.0</a:t>
            </a: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對預售屋並沒有明確規範及備註</a:t>
            </a:r>
            <a:br>
              <a:rPr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所以預售屋是以屋齡小於</a:t>
            </a:r>
            <a:r>
              <a:rPr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0</a:t>
            </a: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判斷</a:t>
            </a: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資料錯誤</a:t>
            </a:r>
            <a:endParaRPr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有總價元</a:t>
            </a:r>
            <a:r>
              <a:rPr kumimoji="1" lang="en-US" altLang="zh-TW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=0</a:t>
            </a:r>
            <a:r>
              <a:rPr kumimoji="1" lang="zh-TW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，要與過去合併</a:t>
            </a:r>
            <a:br>
              <a:rPr kumimoji="1" lang="en-US" altLang="zh-TW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月份</a:t>
            </a:r>
            <a:r>
              <a:rPr kumimoji="1"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=0</a:t>
            </a:r>
            <a:r>
              <a:rPr kumimoji="1"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之類的資料錯誤</a:t>
            </a:r>
            <a:br>
              <a:rPr kumimoji="1"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kumimoji="1"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在</a:t>
            </a:r>
            <a:r>
              <a:rPr kumimoji="1"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110</a:t>
            </a:r>
            <a:r>
              <a:rPr kumimoji="1"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年</a:t>
            </a:r>
            <a:r>
              <a:rPr kumimoji="1"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7</a:t>
            </a:r>
            <a:r>
              <a:rPr kumimoji="1"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月實價登錄</a:t>
            </a:r>
            <a:r>
              <a:rPr kumimoji="1" lang="en-US" altLang="zh-CN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2.0</a:t>
            </a:r>
            <a:r>
              <a:rPr kumimoji="1"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上線後，就會將此資料刪除。</a:t>
            </a:r>
            <a:endParaRPr kumimoji="1"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其他有</a:t>
            </a:r>
            <a:endParaRPr kumimoji="1" lang="en-US" altLang="zh-CN" sz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畸零地或有合併使用之交易</a:t>
            </a:r>
            <a:br>
              <a:rPr kumimoji="1" lang="en-US" altLang="zh-TW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</a:br>
            <a:r>
              <a:rPr kumimoji="1" lang="zh-TW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急買急賣等</a:t>
            </a:r>
            <a:endParaRPr kumimoji="1" lang="en-US" altLang="zh-TW" sz="1200" kern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200" kern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在</a:t>
            </a: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民國</a:t>
            </a:r>
            <a:r>
              <a:rPr kumimoji="1" lang="en-US" altLang="zh-CN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110</a:t>
            </a: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年實價登錄</a:t>
            </a:r>
            <a:r>
              <a:rPr kumimoji="1" lang="en-US" altLang="zh-CN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2.0</a:t>
            </a: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後改善了預售屋</a:t>
            </a:r>
            <a:br>
              <a:rPr kumimoji="1" lang="en-US" altLang="zh-CN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</a:b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親友交易等問題</a:t>
            </a:r>
            <a:endParaRPr kumimoji="1" lang="en-US" altLang="zh-TW" sz="1200" kern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200" kern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200" kern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200" kern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91803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新北市跟中和區共有上面</a:t>
            </a:r>
            <a:r>
              <a:rPr kumimoji="1" lang="en-US" altLang="zh-CN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36</a:t>
            </a: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的欄位</a:t>
            </a:r>
            <a:br>
              <a:rPr kumimoji="1" lang="en-US" altLang="zh-CN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</a:br>
            <a:br>
              <a:rPr kumimoji="1" lang="en-US" altLang="zh-CN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</a:b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新北市資料有</a:t>
            </a:r>
            <a:r>
              <a:rPr kumimoji="1" lang="en-US" altLang="zh-CN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145,585</a:t>
            </a: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筆</a:t>
            </a:r>
            <a:endParaRPr kumimoji="1" lang="en-US" altLang="zh-CN" sz="1200" kern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中和區資料有</a:t>
            </a:r>
            <a:r>
              <a:rPr kumimoji="1" lang="en-US" altLang="zh-CN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12,679</a:t>
            </a:r>
            <a:r>
              <a:rPr kumimoji="1" lang="zh-CN" altLang="en-US" sz="1200" kern="1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  <a:cs typeface="+mn-cs"/>
              </a:rPr>
              <a:t>筆</a:t>
            </a:r>
            <a:endParaRPr kumimoji="1" lang="en-US" altLang="zh-TW" sz="1200" kern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11159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640045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原始資料有</a:t>
            </a:r>
            <a:r>
              <a:rPr kumimoji="1" lang="en-US" altLang="zh-TW" dirty="0"/>
              <a:t>445</a:t>
            </a:r>
            <a:r>
              <a:rPr kumimoji="1" lang="zh-CN" altLang="en-US" dirty="0"/>
              <a:t>筆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09181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200" kern="1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FC70C-5014-4541-B126-1883E445D8A2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6570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8BF48-3D78-434E-A844-9385B475A1C3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C9E08-D1AA-CB4B-98DA-8D5FF14B3E27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79498-F214-D24A-BF4D-114B2B062C30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E7DC4-C4A4-6C40-960B-CA72C9BC3E74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3866B-B7F7-D040-B4F7-EA0BA20D4199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D259B-D608-1548-9DBD-0D86D9A8E219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CBC80-0F05-C442-9D54-2FD3A41EA4A8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F5FBF-9B7A-6A44-96C7-1FFAAB6CFAF0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0058400" y="9893300"/>
            <a:ext cx="2133600" cy="365125"/>
          </a:xfrm>
        </p:spPr>
        <p:txBody>
          <a:bodyPr/>
          <a:lstStyle/>
          <a:p>
            <a:fld id="{9BFAD6DA-C3A1-2941-9078-7374151550C8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2725400" y="9893300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6154400" y="98933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59F3A-28E1-994C-827B-BB8465BB2F80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3A236-5B3E-0347-82C0-75EABDFF3D60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29825" y="990758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C835B-DB42-4849-88E2-C054EF8864FF}" type="datetime1">
              <a:rPr lang="zh-TW" altLang="en-US" smtClean="0"/>
              <a:t>2024/1/3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696825" y="9907587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125825" y="990758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32EBD45B-A490-D840-B217-A9116DC560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3571" y="3133603"/>
            <a:ext cx="8944429" cy="7137068"/>
          </a:xfrm>
          <a:prstGeom prst="rect">
            <a:avLst/>
          </a:prstGeom>
        </p:spPr>
      </p:pic>
      <p:grpSp>
        <p:nvGrpSpPr>
          <p:cNvPr id="14" name="Group 2">
            <a:extLst>
              <a:ext uri="{FF2B5EF4-FFF2-40B4-BE49-F238E27FC236}">
                <a16:creationId xmlns:a16="http://schemas.microsoft.com/office/drawing/2014/main" id="{E6C452CC-DE75-B343-A229-10F0709A9C1C}"/>
              </a:ext>
            </a:extLst>
          </p:cNvPr>
          <p:cNvGrpSpPr/>
          <p:nvPr/>
        </p:nvGrpSpPr>
        <p:grpSpPr>
          <a:xfrm>
            <a:off x="1143000" y="723900"/>
            <a:ext cx="13601700" cy="2426032"/>
            <a:chOff x="0" y="0"/>
            <a:chExt cx="18135599" cy="3234710"/>
          </a:xfrm>
        </p:grpSpPr>
        <p:sp>
          <p:nvSpPr>
            <p:cNvPr id="15" name="TextBox 3">
              <a:extLst>
                <a:ext uri="{FF2B5EF4-FFF2-40B4-BE49-F238E27FC236}">
                  <a16:creationId xmlns:a16="http://schemas.microsoft.com/office/drawing/2014/main" id="{2F92C2F1-7BD4-E846-9264-8CA4C84C1F32}"/>
                </a:ext>
              </a:extLst>
            </p:cNvPr>
            <p:cNvSpPr txBox="1"/>
            <p:nvPr/>
          </p:nvSpPr>
          <p:spPr>
            <a:xfrm>
              <a:off x="0" y="357512"/>
              <a:ext cx="18135599" cy="287719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5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預售屋與中古屋投資分析</a:t>
              </a:r>
              <a:r>
                <a:rPr lang="en-US" altLang="zh-TW" sz="5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:</a:t>
              </a:r>
            </a:p>
            <a:p>
              <a:pPr>
                <a:lnSpc>
                  <a:spcPts val="8800"/>
                </a:lnSpc>
              </a:pPr>
              <a:r>
                <a:rPr lang="en-US" altLang="zh-TW" sz="5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	</a:t>
              </a:r>
              <a:r>
                <a:rPr lang="zh-TW" altLang="en-US" sz="5000" dirty="0"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遠雄</a:t>
              </a:r>
              <a:r>
                <a:rPr lang="en-US" altLang="zh-TW" sz="5000" dirty="0"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CASA</a:t>
              </a:r>
              <a:r>
                <a:rPr lang="zh-TW" altLang="en-US" sz="5000" dirty="0"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建案與新北市、中和區房市比較</a:t>
              </a:r>
              <a:endParaRPr lang="en-US" sz="5000" dirty="0">
                <a:latin typeface="PingFang TC Medium" panose="020B0400000000000000" pitchFamily="34" charset="-120"/>
                <a:ea typeface="PingFang TC Medium" panose="020B0400000000000000" pitchFamily="34" charset="-120"/>
              </a:endParaRPr>
            </a:p>
          </p:txBody>
        </p:sp>
        <p:sp>
          <p:nvSpPr>
            <p:cNvPr id="17" name="AutoShape 5">
              <a:extLst>
                <a:ext uri="{FF2B5EF4-FFF2-40B4-BE49-F238E27FC236}">
                  <a16:creationId xmlns:a16="http://schemas.microsoft.com/office/drawing/2014/main" id="{176B78C2-214E-C643-ABF9-9EB0798C2F72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D0658153-7BE2-3743-8FF2-9C26B17B7811}"/>
              </a:ext>
            </a:extLst>
          </p:cNvPr>
          <p:cNvSpPr/>
          <p:nvPr/>
        </p:nvSpPr>
        <p:spPr>
          <a:xfrm>
            <a:off x="1143000" y="6210300"/>
            <a:ext cx="4801314" cy="23428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6020"/>
              </a:lnSpc>
            </a:pPr>
            <a:r>
              <a:rPr lang="zh-CN" altLang="en-US" sz="3600" dirty="0">
                <a:latin typeface="PingFang TC" panose="020B0400000000000000" pitchFamily="34" charset="-120"/>
                <a:ea typeface="PingFang TC" panose="020B0400000000000000" pitchFamily="34" charset="-120"/>
              </a:rPr>
              <a:t>第一組</a:t>
            </a:r>
            <a:endParaRPr lang="en-US" altLang="zh-CN" sz="36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pPr>
              <a:lnSpc>
                <a:spcPts val="6020"/>
              </a:lnSpc>
            </a:pPr>
            <a:r>
              <a:rPr lang="zh-CN" altLang="en-US" sz="3600" dirty="0">
                <a:latin typeface="PingFang TC" panose="020B0400000000000000" pitchFamily="34" charset="-120"/>
                <a:ea typeface="PingFang TC" panose="020B0400000000000000" pitchFamily="34" charset="-120"/>
              </a:rPr>
              <a:t>組員：張家瑞</a:t>
            </a:r>
            <a:br>
              <a:rPr lang="en-US" altLang="zh-CN" sz="3600" dirty="0"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lang="zh-CN" altLang="en-US" sz="3600" dirty="0">
                <a:latin typeface="PingFang TC" panose="020B0400000000000000" pitchFamily="34" charset="-120"/>
                <a:ea typeface="PingFang TC" panose="020B0400000000000000" pitchFamily="34" charset="-120"/>
              </a:rPr>
              <a:t>指導老師：李百靈老師</a:t>
            </a:r>
            <a:endParaRPr lang="zh-TW" altLang="en-US" sz="36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A3615B4-B67B-8445-A173-BA7800A5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39" name="TextBox 16">
            <a:extLst>
              <a:ext uri="{FF2B5EF4-FFF2-40B4-BE49-F238E27FC236}">
                <a16:creationId xmlns:a16="http://schemas.microsoft.com/office/drawing/2014/main" id="{273F56BC-76C0-724C-B60F-D4DF594EAEFA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2B3E6367-0432-1941-8828-32490F42AE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562100"/>
            <a:ext cx="11279484" cy="6072421"/>
          </a:xfrm>
          <a:prstGeom prst="rect">
            <a:avLst/>
          </a:prstGeom>
        </p:spPr>
      </p:pic>
      <p:sp>
        <p:nvSpPr>
          <p:cNvPr id="37" name="TextBox 3">
            <a:extLst>
              <a:ext uri="{FF2B5EF4-FFF2-40B4-BE49-F238E27FC236}">
                <a16:creationId xmlns:a16="http://schemas.microsoft.com/office/drawing/2014/main" id="{1FC4E789-E944-FE48-883E-B1230C56A297}"/>
              </a:ext>
            </a:extLst>
          </p:cNvPr>
          <p:cNvSpPr txBox="1"/>
          <p:nvPr/>
        </p:nvSpPr>
        <p:spPr>
          <a:xfrm>
            <a:off x="1028699" y="1562100"/>
            <a:ext cx="7317705" cy="2468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遠雄</a:t>
            </a:r>
            <a:r>
              <a:rPr lang="en-US" altLang="zh-TW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CASA 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資料來源</a:t>
            </a:r>
            <a:endParaRPr lang="zh-TW" altLang="en-US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5" name="投影片編號版面配置區 14">
            <a:extLst>
              <a:ext uri="{FF2B5EF4-FFF2-40B4-BE49-F238E27FC236}">
                <a16:creationId xmlns:a16="http://schemas.microsoft.com/office/drawing/2014/main" id="{A2A2FB79-0B4C-5149-9C74-98C78717B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16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AutoShape 2">
            <a:extLst>
              <a:ext uri="{FF2B5EF4-FFF2-40B4-BE49-F238E27FC236}">
                <a16:creationId xmlns:a16="http://schemas.microsoft.com/office/drawing/2014/main" id="{8797774C-E9E4-344B-8504-DB183DD98895}"/>
              </a:ext>
            </a:extLst>
          </p:cNvPr>
          <p:cNvSpPr/>
          <p:nvPr/>
        </p:nvSpPr>
        <p:spPr>
          <a:xfrm rot="5400000" flipV="1">
            <a:off x="5623203" y="4691256"/>
            <a:ext cx="7379084" cy="32689"/>
          </a:xfrm>
          <a:prstGeom prst="line">
            <a:avLst/>
          </a:prstGeom>
          <a:ln w="9525" cap="rnd">
            <a:solidFill>
              <a:srgbClr val="191919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endParaRPr lang="zh-TW" altLang="en-US" dirty="0"/>
          </a:p>
        </p:txBody>
      </p:sp>
      <p:grpSp>
        <p:nvGrpSpPr>
          <p:cNvPr id="4" name="Group 4"/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836048" y="571500"/>
            <a:ext cx="946844" cy="946844"/>
            <a:chOff x="0" y="0"/>
            <a:chExt cx="1262459" cy="1262459"/>
          </a:xfrm>
        </p:grpSpPr>
        <p:sp>
          <p:nvSpPr>
            <p:cNvPr id="8" name="Freeform 8"/>
            <p:cNvSpPr/>
            <p:nvPr/>
          </p:nvSpPr>
          <p:spPr>
            <a:xfrm rot="-5400000">
              <a:off x="0" y="0"/>
              <a:ext cx="1262459" cy="1262459"/>
            </a:xfrm>
            <a:custGeom>
              <a:avLst/>
              <a:gdLst/>
              <a:ahLst/>
              <a:cxnLst/>
              <a:rect l="l" t="t" r="r" b="b"/>
              <a:pathLst>
                <a:path w="1262459" h="1262459">
                  <a:moveTo>
                    <a:pt x="0" y="0"/>
                  </a:moveTo>
                  <a:lnTo>
                    <a:pt x="1262459" y="0"/>
                  </a:lnTo>
                  <a:lnTo>
                    <a:pt x="1262459" y="1262459"/>
                  </a:lnTo>
                  <a:lnTo>
                    <a:pt x="0" y="1262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TextBox 9"/>
            <p:cNvSpPr txBox="1"/>
            <p:nvPr/>
          </p:nvSpPr>
          <p:spPr>
            <a:xfrm>
              <a:off x="260513" y="321561"/>
              <a:ext cx="741434" cy="587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282" dirty="0">
                  <a:solidFill>
                    <a:srgbClr val="FFFFFF"/>
                  </a:solidFill>
                  <a:latin typeface="HK Grotesk Medium"/>
                </a:rPr>
                <a:t>1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836048" y="2933700"/>
            <a:ext cx="946844" cy="946844"/>
            <a:chOff x="0" y="0"/>
            <a:chExt cx="1262459" cy="1262459"/>
          </a:xfrm>
        </p:grpSpPr>
        <p:sp>
          <p:nvSpPr>
            <p:cNvPr id="11" name="Freeform 11"/>
            <p:cNvSpPr/>
            <p:nvPr/>
          </p:nvSpPr>
          <p:spPr>
            <a:xfrm rot="-5400000">
              <a:off x="0" y="0"/>
              <a:ext cx="1262459" cy="1262459"/>
            </a:xfrm>
            <a:custGeom>
              <a:avLst/>
              <a:gdLst/>
              <a:ahLst/>
              <a:cxnLst/>
              <a:rect l="l" t="t" r="r" b="b"/>
              <a:pathLst>
                <a:path w="1262459" h="1262459">
                  <a:moveTo>
                    <a:pt x="0" y="0"/>
                  </a:moveTo>
                  <a:lnTo>
                    <a:pt x="1262459" y="0"/>
                  </a:lnTo>
                  <a:lnTo>
                    <a:pt x="1262459" y="1262459"/>
                  </a:lnTo>
                  <a:lnTo>
                    <a:pt x="0" y="1262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" name="TextBox 12"/>
            <p:cNvSpPr txBox="1"/>
            <p:nvPr/>
          </p:nvSpPr>
          <p:spPr>
            <a:xfrm>
              <a:off x="260513" y="321561"/>
              <a:ext cx="741434" cy="587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282">
                  <a:solidFill>
                    <a:srgbClr val="FFFFFF"/>
                  </a:solidFill>
                  <a:latin typeface="HK Grotesk Medium"/>
                </a:rPr>
                <a:t>2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836048" y="7886700"/>
            <a:ext cx="946844" cy="946844"/>
            <a:chOff x="0" y="0"/>
            <a:chExt cx="1262459" cy="1262459"/>
          </a:xfrm>
        </p:grpSpPr>
        <p:sp>
          <p:nvSpPr>
            <p:cNvPr id="20" name="Freeform 20"/>
            <p:cNvSpPr/>
            <p:nvPr/>
          </p:nvSpPr>
          <p:spPr>
            <a:xfrm rot="-5400000">
              <a:off x="0" y="0"/>
              <a:ext cx="1262459" cy="1262459"/>
            </a:xfrm>
            <a:custGeom>
              <a:avLst/>
              <a:gdLst/>
              <a:ahLst/>
              <a:cxnLst/>
              <a:rect l="l" t="t" r="r" b="b"/>
              <a:pathLst>
                <a:path w="1262459" h="1262459">
                  <a:moveTo>
                    <a:pt x="0" y="0"/>
                  </a:moveTo>
                  <a:lnTo>
                    <a:pt x="1262459" y="0"/>
                  </a:lnTo>
                  <a:lnTo>
                    <a:pt x="1262459" y="1262459"/>
                  </a:lnTo>
                  <a:lnTo>
                    <a:pt x="0" y="1262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1" name="TextBox 21"/>
            <p:cNvSpPr txBox="1"/>
            <p:nvPr/>
          </p:nvSpPr>
          <p:spPr>
            <a:xfrm>
              <a:off x="260513" y="321561"/>
              <a:ext cx="741434" cy="6052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282" dirty="0">
                  <a:solidFill>
                    <a:srgbClr val="FFFFFF"/>
                  </a:solidFill>
                  <a:latin typeface="HK Grotesk Medium"/>
                </a:rPr>
                <a:t>4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0523144" y="2977510"/>
            <a:ext cx="7241061" cy="957383"/>
            <a:chOff x="0" y="-28575"/>
            <a:chExt cx="7222075" cy="645420"/>
          </a:xfrm>
        </p:grpSpPr>
        <p:sp>
          <p:nvSpPr>
            <p:cNvPr id="32" name="TextBox 32"/>
            <p:cNvSpPr txBox="1"/>
            <p:nvPr/>
          </p:nvSpPr>
          <p:spPr>
            <a:xfrm>
              <a:off x="0" y="-28575"/>
              <a:ext cx="7222075" cy="5693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篩選資料：</a:t>
              </a:r>
              <a:endParaRPr lang="en-US" sz="26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366908"/>
              <a:ext cx="7222075" cy="249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zh-CN" altLang="en-US" sz="22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主要用途為「住家用」。</a:t>
              </a:r>
              <a:endParaRPr lang="en-US" altLang="zh-CN" sz="22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0477252" y="819660"/>
            <a:ext cx="6896348" cy="853119"/>
            <a:chOff x="-48381" y="285233"/>
            <a:chExt cx="7270456" cy="1137493"/>
          </a:xfrm>
        </p:grpSpPr>
        <p:sp>
          <p:nvSpPr>
            <p:cNvPr id="35" name="TextBox 35"/>
            <p:cNvSpPr txBox="1"/>
            <p:nvPr/>
          </p:nvSpPr>
          <p:spPr>
            <a:xfrm>
              <a:off x="-48381" y="285233"/>
              <a:ext cx="7222075" cy="11374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使用網路爬蟲的方式將</a:t>
              </a:r>
              <a:r>
                <a:rPr lang="zh-TW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</a:t>
              </a:r>
              <a:r>
                <a:rPr lang="en-US" altLang="zh-CN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CASA</a:t>
              </a:r>
              <a:r>
                <a:rPr lang="zh-TW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</a:t>
              </a: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的資料爬下來</a:t>
              </a:r>
              <a:r>
                <a:rPr lang="zh-CN" altLang="en-US" sz="2600" dirty="0">
                  <a:solidFill>
                    <a:srgbClr val="191919"/>
                  </a:solidFill>
                  <a:latin typeface="HK Grotesk Medium"/>
                </a:rPr>
                <a:t>。</a:t>
              </a:r>
              <a:endParaRPr lang="en-US" sz="2600" dirty="0">
                <a:solidFill>
                  <a:srgbClr val="191919"/>
                </a:solidFill>
                <a:latin typeface="HK Grotesk Medium"/>
              </a:endParaRP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549764"/>
              <a:ext cx="7222075" cy="4359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</a:pPr>
              <a:endParaRPr lang="en-US" sz="2000" dirty="0">
                <a:solidFill>
                  <a:srgbClr val="191919"/>
                </a:solidFill>
                <a:latin typeface="HK Grotesk Light"/>
              </a:endParaRPr>
            </a:p>
          </p:txBody>
        </p:sp>
      </p:grpSp>
      <p:sp>
        <p:nvSpPr>
          <p:cNvPr id="39" name="TextBox 16">
            <a:extLst>
              <a:ext uri="{FF2B5EF4-FFF2-40B4-BE49-F238E27FC236}">
                <a16:creationId xmlns:a16="http://schemas.microsoft.com/office/drawing/2014/main" id="{273F56BC-76C0-724C-B60F-D4DF594EAEFA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grpSp>
        <p:nvGrpSpPr>
          <p:cNvPr id="49" name="Group 13">
            <a:extLst>
              <a:ext uri="{FF2B5EF4-FFF2-40B4-BE49-F238E27FC236}">
                <a16:creationId xmlns:a16="http://schemas.microsoft.com/office/drawing/2014/main" id="{97EAB79D-8AA5-8541-AAD0-8BC7A0DC3B37}"/>
              </a:ext>
            </a:extLst>
          </p:cNvPr>
          <p:cNvGrpSpPr/>
          <p:nvPr/>
        </p:nvGrpSpPr>
        <p:grpSpPr>
          <a:xfrm>
            <a:off x="8836048" y="5343716"/>
            <a:ext cx="946844" cy="946844"/>
            <a:chOff x="0" y="0"/>
            <a:chExt cx="1262459" cy="1262459"/>
          </a:xfrm>
        </p:grpSpPr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72597382-3BF2-1A45-AE64-CDF2DE436E80}"/>
                </a:ext>
              </a:extLst>
            </p:cNvPr>
            <p:cNvSpPr/>
            <p:nvPr/>
          </p:nvSpPr>
          <p:spPr>
            <a:xfrm rot="-5400000">
              <a:off x="0" y="0"/>
              <a:ext cx="1262459" cy="1262459"/>
            </a:xfrm>
            <a:custGeom>
              <a:avLst/>
              <a:gdLst/>
              <a:ahLst/>
              <a:cxnLst/>
              <a:rect l="l" t="t" r="r" b="b"/>
              <a:pathLst>
                <a:path w="1262459" h="1262459">
                  <a:moveTo>
                    <a:pt x="0" y="0"/>
                  </a:moveTo>
                  <a:lnTo>
                    <a:pt x="1262459" y="0"/>
                  </a:lnTo>
                  <a:lnTo>
                    <a:pt x="1262459" y="1262459"/>
                  </a:lnTo>
                  <a:lnTo>
                    <a:pt x="0" y="1262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1" name="TextBox 15">
              <a:extLst>
                <a:ext uri="{FF2B5EF4-FFF2-40B4-BE49-F238E27FC236}">
                  <a16:creationId xmlns:a16="http://schemas.microsoft.com/office/drawing/2014/main" id="{1346094A-7CE2-8544-8D2F-6B9AD6B1B96F}"/>
                </a:ext>
              </a:extLst>
            </p:cNvPr>
            <p:cNvSpPr txBox="1"/>
            <p:nvPr/>
          </p:nvSpPr>
          <p:spPr>
            <a:xfrm>
              <a:off x="260513" y="321561"/>
              <a:ext cx="741434" cy="6052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282" dirty="0">
                  <a:solidFill>
                    <a:srgbClr val="FFFFFF"/>
                  </a:solidFill>
                  <a:latin typeface="HK Grotesk Medium"/>
                </a:rPr>
                <a:t>3</a:t>
              </a:r>
            </a:p>
          </p:txBody>
        </p:sp>
      </p:grpSp>
      <p:grpSp>
        <p:nvGrpSpPr>
          <p:cNvPr id="55" name="Group 31">
            <a:extLst>
              <a:ext uri="{FF2B5EF4-FFF2-40B4-BE49-F238E27FC236}">
                <a16:creationId xmlns:a16="http://schemas.microsoft.com/office/drawing/2014/main" id="{EC885FD4-798C-8C4C-965B-87883A042CFC}"/>
              </a:ext>
            </a:extLst>
          </p:cNvPr>
          <p:cNvGrpSpPr/>
          <p:nvPr/>
        </p:nvGrpSpPr>
        <p:grpSpPr>
          <a:xfrm>
            <a:off x="10513537" y="5366052"/>
            <a:ext cx="4878863" cy="957382"/>
            <a:chOff x="0" y="-28575"/>
            <a:chExt cx="7222075" cy="645419"/>
          </a:xfrm>
        </p:grpSpPr>
        <p:sp>
          <p:nvSpPr>
            <p:cNvPr id="56" name="TextBox 32">
              <a:extLst>
                <a:ext uri="{FF2B5EF4-FFF2-40B4-BE49-F238E27FC236}">
                  <a16:creationId xmlns:a16="http://schemas.microsoft.com/office/drawing/2014/main" id="{9CD5198C-A23F-F049-9A4C-851D727022D0}"/>
                </a:ext>
              </a:extLst>
            </p:cNvPr>
            <p:cNvSpPr txBox="1"/>
            <p:nvPr/>
          </p:nvSpPr>
          <p:spPr>
            <a:xfrm>
              <a:off x="0" y="-28575"/>
              <a:ext cx="7222075" cy="2859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刪除資料：</a:t>
              </a:r>
              <a:endParaRPr lang="en-US" sz="26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57" name="TextBox 33">
              <a:extLst>
                <a:ext uri="{FF2B5EF4-FFF2-40B4-BE49-F238E27FC236}">
                  <a16:creationId xmlns:a16="http://schemas.microsoft.com/office/drawing/2014/main" id="{4433EA10-B265-4D40-8C1E-BECF93CEAB31}"/>
                </a:ext>
              </a:extLst>
            </p:cNvPr>
            <p:cNvSpPr txBox="1"/>
            <p:nvPr/>
          </p:nvSpPr>
          <p:spPr>
            <a:xfrm>
              <a:off x="0" y="366908"/>
              <a:ext cx="7222075" cy="2499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zh-TW" altLang="en-US" sz="22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將備註為親等、朋友交易的資料刪除。</a:t>
              </a:r>
              <a:endParaRPr lang="en-US" altLang="zh-CN" sz="20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</p:txBody>
        </p:sp>
      </p:grpSp>
      <p:grpSp>
        <p:nvGrpSpPr>
          <p:cNvPr id="60" name="Group 31">
            <a:extLst>
              <a:ext uri="{FF2B5EF4-FFF2-40B4-BE49-F238E27FC236}">
                <a16:creationId xmlns:a16="http://schemas.microsoft.com/office/drawing/2014/main" id="{60BE7148-A8AF-A144-9168-004F9EBF70CE}"/>
              </a:ext>
            </a:extLst>
          </p:cNvPr>
          <p:cNvGrpSpPr/>
          <p:nvPr/>
        </p:nvGrpSpPr>
        <p:grpSpPr>
          <a:xfrm>
            <a:off x="10515600" y="7810500"/>
            <a:ext cx="7241061" cy="1334665"/>
            <a:chOff x="0" y="-28575"/>
            <a:chExt cx="7222075" cy="899764"/>
          </a:xfrm>
        </p:grpSpPr>
        <p:sp>
          <p:nvSpPr>
            <p:cNvPr id="61" name="TextBox 32">
              <a:extLst>
                <a:ext uri="{FF2B5EF4-FFF2-40B4-BE49-F238E27FC236}">
                  <a16:creationId xmlns:a16="http://schemas.microsoft.com/office/drawing/2014/main" id="{62AAA7DF-2DC4-6344-A951-83F3A318F76F}"/>
                </a:ext>
              </a:extLst>
            </p:cNvPr>
            <p:cNvSpPr txBox="1"/>
            <p:nvPr/>
          </p:nvSpPr>
          <p:spPr>
            <a:xfrm>
              <a:off x="0" y="-28575"/>
              <a:ext cx="7222075" cy="2859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刪除及增設欄位：</a:t>
              </a:r>
              <a:endParaRPr lang="en-US" sz="26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62" name="TextBox 33">
              <a:extLst>
                <a:ext uri="{FF2B5EF4-FFF2-40B4-BE49-F238E27FC236}">
                  <a16:creationId xmlns:a16="http://schemas.microsoft.com/office/drawing/2014/main" id="{7DEE3F8B-18D0-4440-A1B7-04036EEBB5BD}"/>
                </a:ext>
              </a:extLst>
            </p:cNvPr>
            <p:cNvSpPr txBox="1"/>
            <p:nvPr/>
          </p:nvSpPr>
          <p:spPr>
            <a:xfrm>
              <a:off x="0" y="366908"/>
              <a:ext cx="7222075" cy="5042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增設</a:t>
              </a:r>
              <a:r>
                <a:rPr lang="zh-CN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建築完成年月、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交易年份、交易月份、交易日期、屋齡、  交易季度、是否為預收屋七欄。</a:t>
              </a:r>
              <a:endParaRPr lang="en-US" altLang="zh-CN" sz="20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</p:txBody>
        </p:sp>
      </p:grpSp>
      <p:sp>
        <p:nvSpPr>
          <p:cNvPr id="40" name="TextBox 3">
            <a:extLst>
              <a:ext uri="{FF2B5EF4-FFF2-40B4-BE49-F238E27FC236}">
                <a16:creationId xmlns:a16="http://schemas.microsoft.com/office/drawing/2014/main" id="{5E08740A-A1A2-1449-AF7D-A4414E2B11A6}"/>
              </a:ext>
            </a:extLst>
          </p:cNvPr>
          <p:cNvSpPr txBox="1"/>
          <p:nvPr/>
        </p:nvSpPr>
        <p:spPr>
          <a:xfrm>
            <a:off x="1028699" y="1562100"/>
            <a:ext cx="7317705" cy="2468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遠雄</a:t>
            </a:r>
            <a:r>
              <a:rPr lang="en-US" altLang="zh-TW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CASA 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資料處理</a:t>
            </a:r>
            <a:endParaRPr lang="zh-TW" altLang="en-US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6" name="投影片編號版面配置區 15">
            <a:extLst>
              <a:ext uri="{FF2B5EF4-FFF2-40B4-BE49-F238E27FC236}">
                <a16:creationId xmlns:a16="http://schemas.microsoft.com/office/drawing/2014/main" id="{1F7F5EEB-368F-F247-B2D0-67892406C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533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16">
            <a:extLst>
              <a:ext uri="{FF2B5EF4-FFF2-40B4-BE49-F238E27FC236}">
                <a16:creationId xmlns:a16="http://schemas.microsoft.com/office/drawing/2014/main" id="{89CC23E7-6C0D-1743-AC09-36C184BB91CA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grpSp>
        <p:nvGrpSpPr>
          <p:cNvPr id="42" name="Group 4">
            <a:extLst>
              <a:ext uri="{FF2B5EF4-FFF2-40B4-BE49-F238E27FC236}">
                <a16:creationId xmlns:a16="http://schemas.microsoft.com/office/drawing/2014/main" id="{B7251127-0C78-B243-A8F1-F4814A6C293C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43" name="AutoShape 5">
              <a:extLst>
                <a:ext uri="{FF2B5EF4-FFF2-40B4-BE49-F238E27FC236}">
                  <a16:creationId xmlns:a16="http://schemas.microsoft.com/office/drawing/2014/main" id="{F7F164D0-F344-8F48-A561-ACB55444E1D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4" name="TextBox 6">
              <a:extLst>
                <a:ext uri="{FF2B5EF4-FFF2-40B4-BE49-F238E27FC236}">
                  <a16:creationId xmlns:a16="http://schemas.microsoft.com/office/drawing/2014/main" id="{651B05AC-E3B1-3846-9BCE-CCFC87B694DF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grpSp>
        <p:nvGrpSpPr>
          <p:cNvPr id="30" name="Group 6">
            <a:extLst>
              <a:ext uri="{FF2B5EF4-FFF2-40B4-BE49-F238E27FC236}">
                <a16:creationId xmlns:a16="http://schemas.microsoft.com/office/drawing/2014/main" id="{5207B58F-6F70-CD4F-BC8B-81EA1AAB762E}"/>
              </a:ext>
            </a:extLst>
          </p:cNvPr>
          <p:cNvGrpSpPr/>
          <p:nvPr/>
        </p:nvGrpSpPr>
        <p:grpSpPr>
          <a:xfrm>
            <a:off x="7453085" y="1193468"/>
            <a:ext cx="7574556" cy="1030178"/>
            <a:chOff x="0" y="0"/>
            <a:chExt cx="10099408" cy="1373571"/>
          </a:xfrm>
        </p:grpSpPr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F471F6CB-633E-AC40-B428-108255737A4F}"/>
                </a:ext>
              </a:extLst>
            </p:cNvPr>
            <p:cNvSpPr txBox="1"/>
            <p:nvPr/>
          </p:nvSpPr>
          <p:spPr>
            <a:xfrm>
              <a:off x="1327367" y="763916"/>
              <a:ext cx="8226053" cy="609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欄位名稱：</a:t>
              </a:r>
              <a:endParaRPr lang="en-US" altLang="zh-TW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32" name="TextBox 8">
              <a:extLst>
                <a:ext uri="{FF2B5EF4-FFF2-40B4-BE49-F238E27FC236}">
                  <a16:creationId xmlns:a16="http://schemas.microsoft.com/office/drawing/2014/main" id="{53FE6ADF-264D-9B41-9254-F47D3C8620BA}"/>
                </a:ext>
              </a:extLst>
            </p:cNvPr>
            <p:cNvSpPr txBox="1"/>
            <p:nvPr/>
          </p:nvSpPr>
          <p:spPr>
            <a:xfrm>
              <a:off x="0" y="763916"/>
              <a:ext cx="1011195" cy="596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3200" dirty="0">
                  <a:solidFill>
                    <a:srgbClr val="191919"/>
                  </a:solidFill>
                  <a:latin typeface="HK Grotesk Medium"/>
                </a:rPr>
                <a:t>01</a:t>
              </a:r>
            </a:p>
          </p:txBody>
        </p:sp>
        <p:sp>
          <p:nvSpPr>
            <p:cNvPr id="34" name="AutoShape 10">
              <a:extLst>
                <a:ext uri="{FF2B5EF4-FFF2-40B4-BE49-F238E27FC236}">
                  <a16:creationId xmlns:a16="http://schemas.microsoft.com/office/drawing/2014/main" id="{A8B41CE4-7F97-5549-927F-07CA6C4569C9}"/>
                </a:ext>
              </a:extLst>
            </p:cNvPr>
            <p:cNvSpPr/>
            <p:nvPr/>
          </p:nvSpPr>
          <p:spPr>
            <a:xfrm>
              <a:off x="0" y="0"/>
              <a:ext cx="10099408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1E5CD29B-C385-DF4F-86B5-91A76FC09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255158"/>
              </p:ext>
            </p:extLst>
          </p:nvPr>
        </p:nvGraphicFramePr>
        <p:xfrm>
          <a:off x="8448610" y="2476500"/>
          <a:ext cx="9114399" cy="428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8133">
                  <a:extLst>
                    <a:ext uri="{9D8B030D-6E8A-4147-A177-3AD203B41FA5}">
                      <a16:colId xmlns:a16="http://schemas.microsoft.com/office/drawing/2014/main" val="1911533546"/>
                    </a:ext>
                  </a:extLst>
                </a:gridCol>
                <a:gridCol w="3038133">
                  <a:extLst>
                    <a:ext uri="{9D8B030D-6E8A-4147-A177-3AD203B41FA5}">
                      <a16:colId xmlns:a16="http://schemas.microsoft.com/office/drawing/2014/main" val="3320244030"/>
                    </a:ext>
                  </a:extLst>
                </a:gridCol>
                <a:gridCol w="3038133">
                  <a:extLst>
                    <a:ext uri="{9D8B030D-6E8A-4147-A177-3AD203B41FA5}">
                      <a16:colId xmlns:a16="http://schemas.microsoft.com/office/drawing/2014/main" val="3874167693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房屋性質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房屋每坪價格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衛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449619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房屋地址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房屋總價格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建築完成年月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333443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社區簡稱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緯度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交易年份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033945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屋齡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經度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交易月份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872202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交易時間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備註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交易日期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359205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樓層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房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交易季度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58845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房屋坪數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廳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alt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是否為預售屋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3949730"/>
                  </a:ext>
                </a:extLst>
              </a:tr>
            </a:tbl>
          </a:graphicData>
        </a:graphic>
      </p:graphicFrame>
      <p:sp>
        <p:nvSpPr>
          <p:cNvPr id="12" name="TextBox 3">
            <a:extLst>
              <a:ext uri="{FF2B5EF4-FFF2-40B4-BE49-F238E27FC236}">
                <a16:creationId xmlns:a16="http://schemas.microsoft.com/office/drawing/2014/main" id="{0A310ED4-0F6D-1F4C-8707-07FA929AA388}"/>
              </a:ext>
            </a:extLst>
          </p:cNvPr>
          <p:cNvSpPr txBox="1"/>
          <p:nvPr/>
        </p:nvSpPr>
        <p:spPr>
          <a:xfrm>
            <a:off x="1028699" y="1562100"/>
            <a:ext cx="7317705" cy="2468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遠雄</a:t>
            </a:r>
            <a:r>
              <a:rPr lang="en-US" altLang="zh-TW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CASA 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欄位介紹</a:t>
            </a:r>
            <a:endParaRPr lang="zh-TW" altLang="en-US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CC515AB-F70A-0648-A0DD-08EA12E72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539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75051" y="3282490"/>
            <a:ext cx="3538136" cy="1958940"/>
            <a:chOff x="0" y="142875"/>
            <a:chExt cx="4717515" cy="2611920"/>
          </a:xfrm>
        </p:grpSpPr>
        <p:sp>
          <p:nvSpPr>
            <p:cNvPr id="3" name="TextBox 3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dirty="0">
                  <a:solidFill>
                    <a:srgbClr val="191919"/>
                  </a:solidFill>
                  <a:latin typeface="HK Grotesk Light"/>
                </a:rPr>
                <a:t>01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789943"/>
              <a:ext cx="4717515" cy="558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交易量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8575051" y="5988061"/>
            <a:ext cx="3538136" cy="1958940"/>
            <a:chOff x="0" y="142875"/>
            <a:chExt cx="4717515" cy="2611920"/>
          </a:xfrm>
        </p:grpSpPr>
        <p:sp>
          <p:nvSpPr>
            <p:cNvPr id="7" name="TextBox 7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dirty="0">
                  <a:solidFill>
                    <a:srgbClr val="191919"/>
                  </a:solidFill>
                  <a:latin typeface="HK Grotesk Light"/>
                </a:rPr>
                <a:t>03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789943"/>
              <a:ext cx="4717515" cy="558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三筆資料比較分析</a:t>
              </a:r>
              <a:endParaRPr lang="en-US" altLang="zh-TW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2778914" y="3282490"/>
            <a:ext cx="4213685" cy="1958940"/>
            <a:chOff x="0" y="142875"/>
            <a:chExt cx="4717515" cy="2611920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191919"/>
                  </a:solidFill>
                  <a:latin typeface="HK Grotesk Light"/>
                </a:rPr>
                <a:t>02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789943"/>
              <a:ext cx="4717515" cy="558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三筆資料各別分析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13" name="AutoShape 13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12778915" y="5988061"/>
            <a:ext cx="3538136" cy="1958941"/>
            <a:chOff x="0" y="142875"/>
            <a:chExt cx="4717515" cy="261192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dirty="0">
                  <a:solidFill>
                    <a:srgbClr val="191919"/>
                  </a:solidFill>
                  <a:latin typeface="HK Grotesk Light"/>
                </a:rPr>
                <a:t>04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789942"/>
              <a:ext cx="4717515" cy="5664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TW" altLang="zh-TW" sz="3200" dirty="0">
                  <a:solidFill>
                    <a:srgbClr val="191919"/>
                  </a:solidFill>
                  <a:latin typeface="HK Grotesk Light"/>
                </a:rPr>
                <a:t>房價成長趨勢 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17" name="AutoShape 17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1422975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27" name="TextBox 3">
            <a:extLst>
              <a:ext uri="{FF2B5EF4-FFF2-40B4-BE49-F238E27FC236}">
                <a16:creationId xmlns:a16="http://schemas.microsoft.com/office/drawing/2014/main" id="{BC64E4CB-93D6-A742-8469-B7F2FA9D514B}"/>
              </a:ext>
            </a:extLst>
          </p:cNvPr>
          <p:cNvSpPr txBox="1"/>
          <p:nvPr/>
        </p:nvSpPr>
        <p:spPr>
          <a:xfrm>
            <a:off x="1028700" y="1669499"/>
            <a:ext cx="6169540" cy="1175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zh-TW" altLang="en-US" sz="88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資料分析</a:t>
            </a:r>
            <a:endParaRPr lang="en-US" altLang="zh-TW" sz="6000" dirty="0">
              <a:solidFill>
                <a:srgbClr val="191919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29" name="TextBox 16">
            <a:extLst>
              <a:ext uri="{FF2B5EF4-FFF2-40B4-BE49-F238E27FC236}">
                <a16:creationId xmlns:a16="http://schemas.microsoft.com/office/drawing/2014/main" id="{1BA89018-FB35-4747-9F61-A4AAEFE1EB3B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32" name="投影片編號版面配置區 31">
            <a:extLst>
              <a:ext uri="{FF2B5EF4-FFF2-40B4-BE49-F238E27FC236}">
                <a16:creationId xmlns:a16="http://schemas.microsoft.com/office/drawing/2014/main" id="{BA8E6386-75EE-9045-838F-5E840395F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4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810000" y="8801100"/>
            <a:ext cx="3538136" cy="389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zh-TW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新北市各年房屋交易量</a:t>
            </a:r>
          </a:p>
        </p:txBody>
      </p:sp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pic>
        <p:nvPicPr>
          <p:cNvPr id="23" name="圖片 22">
            <a:extLst>
              <a:ext uri="{FF2B5EF4-FFF2-40B4-BE49-F238E27FC236}">
                <a16:creationId xmlns:a16="http://schemas.microsoft.com/office/drawing/2014/main" id="{D83012D9-E67D-8A49-8D01-872929D8D8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" y="3356391"/>
            <a:ext cx="8031600" cy="5018400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93C9242D-8681-A44A-A943-DDC80742F5E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800" y="3356391"/>
            <a:ext cx="8031600" cy="5018400"/>
          </a:xfrm>
          <a:prstGeom prst="rect">
            <a:avLst/>
          </a:prstGeom>
        </p:spPr>
      </p:pic>
      <p:sp>
        <p:nvSpPr>
          <p:cNvPr id="30" name="TextBox 4">
            <a:extLst>
              <a:ext uri="{FF2B5EF4-FFF2-40B4-BE49-F238E27FC236}">
                <a16:creationId xmlns:a16="http://schemas.microsoft.com/office/drawing/2014/main" id="{A87CE1F4-2020-F247-B1DB-5671C81DA7BE}"/>
              </a:ext>
            </a:extLst>
          </p:cNvPr>
          <p:cNvSpPr txBox="1"/>
          <p:nvPr/>
        </p:nvSpPr>
        <p:spPr>
          <a:xfrm>
            <a:off x="12496800" y="8801100"/>
            <a:ext cx="3538136" cy="389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中和區</a:t>
            </a:r>
            <a:r>
              <a:rPr lang="zh-TW" altLang="zh-TW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各年房屋交易量</a:t>
            </a: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A777F92-ED45-A74C-A8FA-7044B74D103C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33" name="TextBox 3">
            <a:extLst>
              <a:ext uri="{FF2B5EF4-FFF2-40B4-BE49-F238E27FC236}">
                <a16:creationId xmlns:a16="http://schemas.microsoft.com/office/drawing/2014/main" id="{7A7FEC54-566D-554B-B847-25DF7F210467}"/>
              </a:ext>
            </a:extLst>
          </p:cNvPr>
          <p:cNvSpPr txBox="1"/>
          <p:nvPr/>
        </p:nvSpPr>
        <p:spPr>
          <a:xfrm>
            <a:off x="1028700" y="1482086"/>
            <a:ext cx="6169540" cy="1070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zh-TW" altLang="en-US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交易量</a:t>
            </a:r>
            <a:endParaRPr lang="en-US" altLang="zh-TW" sz="6000" dirty="0">
              <a:solidFill>
                <a:srgbClr val="191919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21" name="投影片編號版面配置區 20">
            <a:extLst>
              <a:ext uri="{FF2B5EF4-FFF2-40B4-BE49-F238E27FC236}">
                <a16:creationId xmlns:a16="http://schemas.microsoft.com/office/drawing/2014/main" id="{67EFA46F-A791-1447-8123-28AB8AC4D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761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27" name="TextBox 3">
            <a:extLst>
              <a:ext uri="{FF2B5EF4-FFF2-40B4-BE49-F238E27FC236}">
                <a16:creationId xmlns:a16="http://schemas.microsoft.com/office/drawing/2014/main" id="{BC64E4CB-93D6-A742-8469-B7F2FA9D514B}"/>
              </a:ext>
            </a:extLst>
          </p:cNvPr>
          <p:cNvSpPr txBox="1"/>
          <p:nvPr/>
        </p:nvSpPr>
        <p:spPr>
          <a:xfrm>
            <a:off x="1028700" y="1482086"/>
            <a:ext cx="6169540" cy="1070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800"/>
              </a:lnSpc>
            </a:pPr>
            <a:r>
              <a:rPr lang="zh-TW" altLang="en-US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交易量</a:t>
            </a:r>
            <a:endParaRPr lang="en-US" altLang="zh-TW" sz="6000" dirty="0">
              <a:solidFill>
                <a:srgbClr val="191919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1553E14B-F06F-124C-A3B0-A48DCACD27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20" y="3390900"/>
            <a:ext cx="8028000" cy="5016868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5776183A-2CFA-9944-845E-177EE398344F}"/>
              </a:ext>
            </a:extLst>
          </p:cNvPr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400" y="3389368"/>
            <a:ext cx="8028000" cy="5018400"/>
          </a:xfrm>
          <a:prstGeom prst="rect">
            <a:avLst/>
          </a:prstGeom>
        </p:spPr>
      </p:pic>
      <p:sp>
        <p:nvSpPr>
          <p:cNvPr id="14" name="TextBox 4">
            <a:extLst>
              <a:ext uri="{FF2B5EF4-FFF2-40B4-BE49-F238E27FC236}">
                <a16:creationId xmlns:a16="http://schemas.microsoft.com/office/drawing/2014/main" id="{F89DB720-6F4A-B04B-A2B0-698FD24ADD87}"/>
              </a:ext>
            </a:extLst>
          </p:cNvPr>
          <p:cNvSpPr txBox="1"/>
          <p:nvPr/>
        </p:nvSpPr>
        <p:spPr>
          <a:xfrm>
            <a:off x="3810000" y="8801100"/>
            <a:ext cx="3538136" cy="389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zh-TW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新北市各</a:t>
            </a:r>
            <a:r>
              <a:rPr lang="zh-TW" altLang="en-US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月</a:t>
            </a:r>
            <a:r>
              <a:rPr lang="zh-TW" altLang="zh-TW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房屋交易量</a:t>
            </a:r>
          </a:p>
        </p:txBody>
      </p:sp>
      <p:sp>
        <p:nvSpPr>
          <p:cNvPr id="15" name="TextBox 4">
            <a:extLst>
              <a:ext uri="{FF2B5EF4-FFF2-40B4-BE49-F238E27FC236}">
                <a16:creationId xmlns:a16="http://schemas.microsoft.com/office/drawing/2014/main" id="{5C783756-0825-B341-984D-C742793105EE}"/>
              </a:ext>
            </a:extLst>
          </p:cNvPr>
          <p:cNvSpPr txBox="1"/>
          <p:nvPr/>
        </p:nvSpPr>
        <p:spPr>
          <a:xfrm>
            <a:off x="12496800" y="8801100"/>
            <a:ext cx="3538136" cy="389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中和區</a:t>
            </a:r>
            <a:r>
              <a:rPr lang="zh-TW" altLang="zh-TW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各</a:t>
            </a:r>
            <a:r>
              <a:rPr lang="zh-TW" altLang="en-US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月</a:t>
            </a:r>
            <a:r>
              <a:rPr lang="zh-TW" altLang="zh-TW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房屋交易量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E4D0536E-DE8E-6F4F-A9AA-6A634FC7047F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67DF57E-D5D3-B34B-BDDD-E482F6B80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70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ED426FCB-2B96-3646-BEBF-811B895C4F8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562101"/>
            <a:ext cx="10800000" cy="8294263"/>
          </a:xfrm>
          <a:prstGeom prst="rect">
            <a:avLst/>
          </a:prstGeom>
        </p:spPr>
      </p:pic>
      <p:sp>
        <p:nvSpPr>
          <p:cNvPr id="15" name="TextBox 4">
            <a:extLst>
              <a:ext uri="{FF2B5EF4-FFF2-40B4-BE49-F238E27FC236}">
                <a16:creationId xmlns:a16="http://schemas.microsoft.com/office/drawing/2014/main" id="{27409BC6-8F83-6747-9572-82C18B4D14A6}"/>
              </a:ext>
            </a:extLst>
          </p:cNvPr>
          <p:cNvSpPr txBox="1"/>
          <p:nvPr/>
        </p:nvSpPr>
        <p:spPr>
          <a:xfrm>
            <a:off x="1028699" y="6089322"/>
            <a:ext cx="4551857" cy="419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新北市年度房價趨勢量表</a:t>
            </a:r>
            <a:endParaRPr lang="zh-TW" altLang="zh-TW" sz="3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03C67772-DF99-C14C-AF8D-982C02C80326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63154D9A-ED02-4F4A-9A08-6C5288A0DAE2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新北市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564C31A-BE7D-164F-9B53-913A6EE18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68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pic>
        <p:nvPicPr>
          <p:cNvPr id="7" name="圖片 6">
            <a:extLst>
              <a:ext uri="{FF2B5EF4-FFF2-40B4-BE49-F238E27FC236}">
                <a16:creationId xmlns:a16="http://schemas.microsoft.com/office/drawing/2014/main" id="{8CB89512-D467-F542-8164-C10731B644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600" y="1562401"/>
            <a:ext cx="10800000" cy="8298605"/>
          </a:xfrm>
          <a:prstGeom prst="rect">
            <a:avLst/>
          </a:prstGeom>
        </p:spPr>
      </p:pic>
      <p:sp>
        <p:nvSpPr>
          <p:cNvPr id="10" name="TextBox 16">
            <a:extLst>
              <a:ext uri="{FF2B5EF4-FFF2-40B4-BE49-F238E27FC236}">
                <a16:creationId xmlns:a16="http://schemas.microsoft.com/office/drawing/2014/main" id="{D8C65738-7FF9-C34C-8706-7E9357B39AA7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F8A42DBD-4E94-B740-B51D-9CFF0D886DEE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新北市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09A2FE87-4EDB-B646-A060-409F7D10A6F4}"/>
              </a:ext>
            </a:extLst>
          </p:cNvPr>
          <p:cNvSpPr txBox="1"/>
          <p:nvPr/>
        </p:nvSpPr>
        <p:spPr>
          <a:xfrm>
            <a:off x="1029600" y="6087600"/>
            <a:ext cx="4551857" cy="419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新北市年度房價箱型圖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82BF69C-25DB-5B4F-8B8B-B22B428F3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B194BC4B-26D1-8148-B04C-AC7F7D83360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600" y="1562401"/>
            <a:ext cx="10800000" cy="8298605"/>
          </a:xfrm>
          <a:prstGeom prst="rect">
            <a:avLst/>
          </a:prstGeom>
        </p:spPr>
      </p:pic>
      <p:sp>
        <p:nvSpPr>
          <p:cNvPr id="10" name="TextBox 16">
            <a:extLst>
              <a:ext uri="{FF2B5EF4-FFF2-40B4-BE49-F238E27FC236}">
                <a16:creationId xmlns:a16="http://schemas.microsoft.com/office/drawing/2014/main" id="{71B6BB6F-D3E2-5E4C-8F8D-86018CC4306D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04F07B0F-777D-D34E-B8F7-C369467880AF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新北市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2B1D4248-D10F-DA45-9129-34BB6B2238DB}"/>
              </a:ext>
            </a:extLst>
          </p:cNvPr>
          <p:cNvSpPr txBox="1"/>
          <p:nvPr/>
        </p:nvSpPr>
        <p:spPr>
          <a:xfrm>
            <a:off x="1029600" y="6087600"/>
            <a:ext cx="4551857" cy="419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新北市月度房價箱型圖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712DC46-E726-D94F-8E05-18DE84E3F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9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15" name="TextBox 4">
            <a:extLst>
              <a:ext uri="{FF2B5EF4-FFF2-40B4-BE49-F238E27FC236}">
                <a16:creationId xmlns:a16="http://schemas.microsoft.com/office/drawing/2014/main" id="{27409BC6-8F83-6747-9572-82C18B4D14A6}"/>
              </a:ext>
            </a:extLst>
          </p:cNvPr>
          <p:cNvSpPr txBox="1"/>
          <p:nvPr/>
        </p:nvSpPr>
        <p:spPr>
          <a:xfrm>
            <a:off x="11277600" y="9824258"/>
            <a:ext cx="4038600" cy="3899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endParaRPr lang="zh-TW" altLang="zh-TW" sz="22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250A28F9-F7C8-8B46-8E35-765DD44BBA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197" y="1562401"/>
            <a:ext cx="10800000" cy="8294263"/>
          </a:xfrm>
          <a:prstGeom prst="rect">
            <a:avLst/>
          </a:prstGeom>
        </p:spPr>
      </p:pic>
      <p:sp>
        <p:nvSpPr>
          <p:cNvPr id="9" name="TextBox 16">
            <a:extLst>
              <a:ext uri="{FF2B5EF4-FFF2-40B4-BE49-F238E27FC236}">
                <a16:creationId xmlns:a16="http://schemas.microsoft.com/office/drawing/2014/main" id="{0E6F2474-7FCD-DC46-BE9F-74F9D19EF4C8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F1611D43-1F02-C140-8C39-143200F98E6A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中和區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D6A29B6D-ECE1-E84A-A439-EE6825425D41}"/>
              </a:ext>
            </a:extLst>
          </p:cNvPr>
          <p:cNvSpPr txBox="1"/>
          <p:nvPr/>
        </p:nvSpPr>
        <p:spPr>
          <a:xfrm>
            <a:off x="1029600" y="6087600"/>
            <a:ext cx="4551857" cy="419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中和區年度房價趨勢量表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099421B-3469-1E4D-BC16-16A4A1CD4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57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75051" y="3282490"/>
            <a:ext cx="3538136" cy="1958940"/>
            <a:chOff x="0" y="142875"/>
            <a:chExt cx="4717515" cy="2611920"/>
          </a:xfrm>
        </p:grpSpPr>
        <p:sp>
          <p:nvSpPr>
            <p:cNvPr id="3" name="TextBox 3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dirty="0">
                  <a:solidFill>
                    <a:srgbClr val="191919"/>
                  </a:solidFill>
                  <a:latin typeface="HK Grotesk Light"/>
                </a:rPr>
                <a:t>01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789942"/>
              <a:ext cx="4717515" cy="558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研究動機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8575051" y="5988061"/>
            <a:ext cx="3538136" cy="1958940"/>
            <a:chOff x="0" y="142875"/>
            <a:chExt cx="4717515" cy="2611920"/>
          </a:xfrm>
        </p:grpSpPr>
        <p:sp>
          <p:nvSpPr>
            <p:cNvPr id="7" name="TextBox 7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191919"/>
                  </a:solidFill>
                  <a:latin typeface="HK Grotesk Light"/>
                </a:rPr>
                <a:t>03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789942"/>
              <a:ext cx="4717515" cy="558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分析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2778915" y="3282490"/>
            <a:ext cx="3538136" cy="1958940"/>
            <a:chOff x="0" y="142875"/>
            <a:chExt cx="4717515" cy="2611920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191919"/>
                  </a:solidFill>
                  <a:latin typeface="HK Grotesk Light"/>
                </a:rPr>
                <a:t>02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789943"/>
              <a:ext cx="4717515" cy="558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資料介紹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13" name="AutoShape 13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12778915" y="5988061"/>
            <a:ext cx="3538136" cy="1958940"/>
            <a:chOff x="0" y="142875"/>
            <a:chExt cx="4717515" cy="261192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191919"/>
                  </a:solidFill>
                  <a:latin typeface="HK Grotesk Light"/>
                </a:rPr>
                <a:t>04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789942"/>
              <a:ext cx="4717515" cy="558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總結及探討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17" name="AutoShape 17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1422975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298412" y="3175334"/>
            <a:ext cx="6169540" cy="3551512"/>
            <a:chOff x="0" y="0"/>
            <a:chExt cx="8226053" cy="4735349"/>
          </a:xfrm>
        </p:grpSpPr>
        <p:sp>
          <p:nvSpPr>
            <p:cNvPr id="21" name="TextBox 21"/>
            <p:cNvSpPr txBox="1"/>
            <p:nvPr/>
          </p:nvSpPr>
          <p:spPr>
            <a:xfrm>
              <a:off x="0" y="4138378"/>
              <a:ext cx="8226053" cy="596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634708"/>
              <a:ext cx="8226053" cy="1567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CN" altLang="en-US" sz="8800" b="1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目錄</a:t>
              </a:r>
              <a:endParaRPr lang="en-US" sz="8800" b="1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23" name="AutoShape 23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5" name="投影片編號版面配置區 24">
            <a:extLst>
              <a:ext uri="{FF2B5EF4-FFF2-40B4-BE49-F238E27FC236}">
                <a16:creationId xmlns:a16="http://schemas.microsoft.com/office/drawing/2014/main" id="{1B9F327B-DFBF-6640-B926-7C5AC8A6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598A045F-F02E-AD45-B89E-FD4678BA06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600" y="1562401"/>
            <a:ext cx="10800000" cy="8294263"/>
          </a:xfrm>
          <a:prstGeom prst="rect">
            <a:avLst/>
          </a:prstGeom>
        </p:spPr>
      </p:pic>
      <p:sp>
        <p:nvSpPr>
          <p:cNvPr id="10" name="TextBox 16">
            <a:extLst>
              <a:ext uri="{FF2B5EF4-FFF2-40B4-BE49-F238E27FC236}">
                <a16:creationId xmlns:a16="http://schemas.microsoft.com/office/drawing/2014/main" id="{6CBF9D24-F513-CF44-B343-38B3DBCC1B4B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01EA1105-4E6E-C646-B7E2-9CE4B7DC2F97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中和區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E9C3B215-5FA5-F143-9298-52D124EB19B6}"/>
              </a:ext>
            </a:extLst>
          </p:cNvPr>
          <p:cNvSpPr txBox="1"/>
          <p:nvPr/>
        </p:nvSpPr>
        <p:spPr>
          <a:xfrm>
            <a:off x="1029600" y="6087600"/>
            <a:ext cx="4551857" cy="419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中和區年度房價箱型圖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959CEF-20B0-9E45-8B16-5B43BD557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9158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pic>
        <p:nvPicPr>
          <p:cNvPr id="10" name="圖片 9">
            <a:extLst>
              <a:ext uri="{FF2B5EF4-FFF2-40B4-BE49-F238E27FC236}">
                <a16:creationId xmlns:a16="http://schemas.microsoft.com/office/drawing/2014/main" id="{CA592F13-5C26-3C43-A2E5-5871353490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600" y="1562401"/>
            <a:ext cx="10800000" cy="8294263"/>
          </a:xfrm>
          <a:prstGeom prst="rect">
            <a:avLst/>
          </a:prstGeom>
        </p:spPr>
      </p:pic>
      <p:sp>
        <p:nvSpPr>
          <p:cNvPr id="11" name="TextBox 16">
            <a:extLst>
              <a:ext uri="{FF2B5EF4-FFF2-40B4-BE49-F238E27FC236}">
                <a16:creationId xmlns:a16="http://schemas.microsoft.com/office/drawing/2014/main" id="{93F5AB79-4C83-3F46-B683-55E5C8C72171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D138BEF7-B395-784D-96F1-42BCB798E65E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中和區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34F992CD-091B-FA49-8BAD-6780E1B66D0A}"/>
              </a:ext>
            </a:extLst>
          </p:cNvPr>
          <p:cNvSpPr txBox="1"/>
          <p:nvPr/>
        </p:nvSpPr>
        <p:spPr>
          <a:xfrm>
            <a:off x="1029600" y="6087600"/>
            <a:ext cx="4551857" cy="419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中和區月度房價箱型圖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345A44B-E15A-9144-8412-6CC757D76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80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pic>
        <p:nvPicPr>
          <p:cNvPr id="9" name="圖片 8">
            <a:extLst>
              <a:ext uri="{FF2B5EF4-FFF2-40B4-BE49-F238E27FC236}">
                <a16:creationId xmlns:a16="http://schemas.microsoft.com/office/drawing/2014/main" id="{C676861C-F828-FD42-855A-7549F8E37F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600" y="1562401"/>
            <a:ext cx="10800000" cy="8294263"/>
          </a:xfrm>
          <a:prstGeom prst="rect">
            <a:avLst/>
          </a:prstGeom>
        </p:spPr>
      </p:pic>
      <p:sp>
        <p:nvSpPr>
          <p:cNvPr id="11" name="TextBox 16">
            <a:extLst>
              <a:ext uri="{FF2B5EF4-FFF2-40B4-BE49-F238E27FC236}">
                <a16:creationId xmlns:a16="http://schemas.microsoft.com/office/drawing/2014/main" id="{258D8DE3-7226-FE4F-88DE-4122CCEDC370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1E1A1C5F-6AAF-EB46-8111-9FD0C32D8E92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遠雄</a:t>
            </a: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CASA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EE3EC30A-FE53-A94B-8FA2-121429768AF3}"/>
              </a:ext>
            </a:extLst>
          </p:cNvPr>
          <p:cNvSpPr txBox="1"/>
          <p:nvPr/>
        </p:nvSpPr>
        <p:spPr>
          <a:xfrm>
            <a:off x="1029600" y="6087600"/>
            <a:ext cx="5447400" cy="419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遠雄</a:t>
            </a:r>
            <a:r>
              <a:rPr lang="en-US" altLang="zh-TW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CASA</a:t>
            </a: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年度房價趨勢量表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042A3A4-E989-974A-922A-FB7096384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9750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pic>
        <p:nvPicPr>
          <p:cNvPr id="8" name="圖片 7">
            <a:extLst>
              <a:ext uri="{FF2B5EF4-FFF2-40B4-BE49-F238E27FC236}">
                <a16:creationId xmlns:a16="http://schemas.microsoft.com/office/drawing/2014/main" id="{16ACC35A-6B63-BC42-B2F7-F634091854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599" y="1562401"/>
            <a:ext cx="10800000" cy="8294263"/>
          </a:xfrm>
          <a:prstGeom prst="rect">
            <a:avLst/>
          </a:prstGeom>
        </p:spPr>
      </p:pic>
      <p:sp>
        <p:nvSpPr>
          <p:cNvPr id="10" name="TextBox 16">
            <a:extLst>
              <a:ext uri="{FF2B5EF4-FFF2-40B4-BE49-F238E27FC236}">
                <a16:creationId xmlns:a16="http://schemas.microsoft.com/office/drawing/2014/main" id="{A67B2529-2CE6-544C-BADA-4DBB05447BB0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06AF67B4-AF29-6C4A-A9AF-9196CF4B7BFE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遠雄</a:t>
            </a: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CASA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FC91CBE5-1FD8-324C-AD91-A99C6F0FE6C8}"/>
              </a:ext>
            </a:extLst>
          </p:cNvPr>
          <p:cNvSpPr txBox="1"/>
          <p:nvPr/>
        </p:nvSpPr>
        <p:spPr>
          <a:xfrm>
            <a:off x="1029600" y="6087600"/>
            <a:ext cx="4551857" cy="419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遠雄</a:t>
            </a:r>
            <a:r>
              <a:rPr lang="en-US" altLang="zh-TW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CASA</a:t>
            </a: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年度房價箱型圖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F6A9C58-BF76-1045-8CC3-9098E2F90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083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15" name="TextBox 4">
            <a:extLst>
              <a:ext uri="{FF2B5EF4-FFF2-40B4-BE49-F238E27FC236}">
                <a16:creationId xmlns:a16="http://schemas.microsoft.com/office/drawing/2014/main" id="{27409BC6-8F83-6747-9572-82C18B4D14A6}"/>
              </a:ext>
            </a:extLst>
          </p:cNvPr>
          <p:cNvSpPr txBox="1"/>
          <p:nvPr/>
        </p:nvSpPr>
        <p:spPr>
          <a:xfrm>
            <a:off x="9448800" y="9256102"/>
            <a:ext cx="4038600" cy="3899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遠雄</a:t>
            </a:r>
            <a:r>
              <a:rPr lang="en-US" altLang="zh-TW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CASA</a:t>
            </a:r>
            <a:r>
              <a:rPr lang="zh-TW" altLang="en-US" sz="2200" dirty="0">
                <a:latin typeface="Yuanti TC" panose="02010600040101010101" pitchFamily="2" charset="-120"/>
                <a:ea typeface="Yuanti TC" panose="02010600040101010101" pitchFamily="2" charset="-120"/>
              </a:rPr>
              <a:t>年度房價基本統計表</a:t>
            </a:r>
            <a:endParaRPr lang="zh-TW" altLang="zh-TW" sz="22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D06A6109-BF0C-6047-B1A7-B0068FA08D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22154"/>
              </p:ext>
            </p:extLst>
          </p:nvPr>
        </p:nvGraphicFramePr>
        <p:xfrm>
          <a:off x="4572000" y="5100854"/>
          <a:ext cx="13248000" cy="38094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56000">
                  <a:extLst>
                    <a:ext uri="{9D8B030D-6E8A-4147-A177-3AD203B41FA5}">
                      <a16:colId xmlns:a16="http://schemas.microsoft.com/office/drawing/2014/main" val="2666693697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47225362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024554734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791458294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1750462460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1235931513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3702101723"/>
                    </a:ext>
                  </a:extLst>
                </a:gridCol>
                <a:gridCol w="1656000">
                  <a:extLst>
                    <a:ext uri="{9D8B030D-6E8A-4147-A177-3AD203B41FA5}">
                      <a16:colId xmlns:a16="http://schemas.microsoft.com/office/drawing/2014/main" val="267976519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zh-TW" sz="2200" kern="100" dirty="0">
                          <a:solidFill>
                            <a:schemeClr val="tx1"/>
                          </a:solidFill>
                          <a:effectLst/>
                        </a:rPr>
                        <a:t>交易年份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zh-TW" sz="2200" kern="100" dirty="0">
                          <a:solidFill>
                            <a:schemeClr val="tx1"/>
                          </a:solidFill>
                          <a:effectLst/>
                        </a:rPr>
                        <a:t>最小值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zh-TW" sz="2200" kern="100">
                          <a:solidFill>
                            <a:schemeClr val="tx1"/>
                          </a:solidFill>
                          <a:effectLst/>
                        </a:rPr>
                        <a:t>第一分數</a:t>
                      </a: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Q1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zh-TW" sz="2200" kern="100">
                          <a:solidFill>
                            <a:schemeClr val="tx1"/>
                          </a:solidFill>
                          <a:effectLst/>
                        </a:rPr>
                        <a:t>中位數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zh-TW" sz="2200" kern="100">
                          <a:solidFill>
                            <a:schemeClr val="tx1"/>
                          </a:solidFill>
                          <a:effectLst/>
                        </a:rPr>
                        <a:t>平均數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zh-TW" sz="2200" kern="100" dirty="0">
                          <a:solidFill>
                            <a:schemeClr val="tx1"/>
                          </a:solidFill>
                          <a:effectLst/>
                        </a:rPr>
                        <a:t>第三分數</a:t>
                      </a: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Q3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zh-TW" sz="2200" kern="100" dirty="0">
                          <a:solidFill>
                            <a:schemeClr val="tx1"/>
                          </a:solidFill>
                          <a:effectLst/>
                        </a:rPr>
                        <a:t>最大值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zh-TW" sz="2200" kern="100">
                          <a:solidFill>
                            <a:schemeClr val="tx1"/>
                          </a:solidFill>
                          <a:effectLst/>
                        </a:rPr>
                        <a:t>交易量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9329581"/>
                  </a:ext>
                </a:extLst>
              </a:tr>
              <a:tr h="569446"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108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417970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445547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459732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456136.9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467488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487243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49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9717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109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440502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467457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474034.5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477126.8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486965.8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539772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rgbClr val="FF0000"/>
                          </a:solidFill>
                          <a:effectLst/>
                        </a:rPr>
                        <a:t>106</a:t>
                      </a:r>
                      <a:endParaRPr lang="zh-TW" sz="220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45290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110. 4</a:t>
                      </a:r>
                      <a:r>
                        <a:rPr lang="zh-TW" sz="2200" kern="100">
                          <a:solidFill>
                            <a:schemeClr val="tx1"/>
                          </a:solidFill>
                          <a:effectLst/>
                        </a:rPr>
                        <a:t>月前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431203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475556.5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488845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486538.2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497437.8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513643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46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960528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110. 4</a:t>
                      </a:r>
                      <a:r>
                        <a:rPr lang="zh-TW" sz="2200" kern="100">
                          <a:solidFill>
                            <a:schemeClr val="tx1"/>
                          </a:solidFill>
                          <a:effectLst/>
                        </a:rPr>
                        <a:t>月後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427706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484810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495917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496426.1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509742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623137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rgbClr val="FF0000"/>
                          </a:solidFill>
                          <a:effectLst/>
                        </a:rPr>
                        <a:t>193</a:t>
                      </a:r>
                      <a:endParaRPr lang="zh-TW" sz="220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46674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111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451759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479504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486886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496088.6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504112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568050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21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023026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112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496056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511633.5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>
                          <a:solidFill>
                            <a:schemeClr val="tx1"/>
                          </a:solidFill>
                          <a:effectLst/>
                        </a:rPr>
                        <a:t>548153.5</a:t>
                      </a:r>
                      <a:endParaRPr lang="zh-TW" sz="22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560778.8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609286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661157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solidFill>
                            <a:schemeClr val="tx1"/>
                          </a:solidFill>
                          <a:effectLst/>
                        </a:rPr>
                        <a:t>8</a:t>
                      </a:r>
                      <a:endParaRPr lang="zh-TW" sz="22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660963"/>
                  </a:ext>
                </a:extLst>
              </a:tr>
            </a:tbl>
          </a:graphicData>
        </a:graphic>
      </p:graphicFrame>
      <p:sp>
        <p:nvSpPr>
          <p:cNvPr id="9" name="TextBox 16">
            <a:extLst>
              <a:ext uri="{FF2B5EF4-FFF2-40B4-BE49-F238E27FC236}">
                <a16:creationId xmlns:a16="http://schemas.microsoft.com/office/drawing/2014/main" id="{A86B61F5-DE53-7D49-8534-D7EAD481FC06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F0014CD5-BF17-5A4A-B4A3-7757719C7080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遠雄</a:t>
            </a: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CASA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6C4C180-55E6-FF47-8DEC-5F433317E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468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pic>
        <p:nvPicPr>
          <p:cNvPr id="8" name="圖片 7">
            <a:extLst>
              <a:ext uri="{FF2B5EF4-FFF2-40B4-BE49-F238E27FC236}">
                <a16:creationId xmlns:a16="http://schemas.microsoft.com/office/drawing/2014/main" id="{3B4953FB-E4EF-124E-BC28-37E6513174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6404" y="1562100"/>
            <a:ext cx="9000000" cy="7896639"/>
          </a:xfrm>
          <a:prstGeom prst="rect">
            <a:avLst/>
          </a:prstGeom>
        </p:spPr>
      </p:pic>
      <p:sp>
        <p:nvSpPr>
          <p:cNvPr id="10" name="TextBox 16">
            <a:extLst>
              <a:ext uri="{FF2B5EF4-FFF2-40B4-BE49-F238E27FC236}">
                <a16:creationId xmlns:a16="http://schemas.microsoft.com/office/drawing/2014/main" id="{EB16728D-B967-FA49-AFC9-764BA3C94240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C460409E-6B6A-5843-985D-126F53BBBC22}"/>
              </a:ext>
            </a:extLst>
          </p:cNvPr>
          <p:cNvSpPr txBox="1"/>
          <p:nvPr/>
        </p:nvSpPr>
        <p:spPr>
          <a:xfrm>
            <a:off x="1028699" y="14832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遠雄</a:t>
            </a: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CASA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房價分析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DDE092A4-33B2-7547-9835-DC13FF6BC243}"/>
              </a:ext>
            </a:extLst>
          </p:cNvPr>
          <p:cNvSpPr txBox="1"/>
          <p:nvPr/>
        </p:nvSpPr>
        <p:spPr>
          <a:xfrm>
            <a:off x="1029600" y="6087600"/>
            <a:ext cx="4551857" cy="419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遠雄</a:t>
            </a:r>
            <a:r>
              <a:rPr lang="en-US" altLang="zh-TW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CASA</a:t>
            </a: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月度房價箱型圖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D9A6116-CA13-FB47-9F08-9C2F589B5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44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10" name="TextBox 16">
            <a:extLst>
              <a:ext uri="{FF2B5EF4-FFF2-40B4-BE49-F238E27FC236}">
                <a16:creationId xmlns:a16="http://schemas.microsoft.com/office/drawing/2014/main" id="{EB16728D-B967-FA49-AFC9-764BA3C94240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C460409E-6B6A-5843-985D-126F53BBBC22}"/>
              </a:ext>
            </a:extLst>
          </p:cNvPr>
          <p:cNvSpPr txBox="1"/>
          <p:nvPr/>
        </p:nvSpPr>
        <p:spPr>
          <a:xfrm>
            <a:off x="1028699" y="1483200"/>
            <a:ext cx="7317705" cy="2468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</a:t>
            </a:r>
            <a:r>
              <a:rPr lang="en-US" altLang="zh-CN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.</a:t>
            </a: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中和</a:t>
            </a:r>
            <a:r>
              <a:rPr lang="en-US" altLang="zh-CN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.CASA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房價比較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DDE092A4-33B2-7547-9835-DC13FF6BC243}"/>
              </a:ext>
            </a:extLst>
          </p:cNvPr>
          <p:cNvSpPr txBox="1"/>
          <p:nvPr/>
        </p:nvSpPr>
        <p:spPr>
          <a:xfrm>
            <a:off x="1029600" y="6087600"/>
            <a:ext cx="5523600" cy="11476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新北市、中和區、遠雄</a:t>
            </a:r>
            <a:r>
              <a:rPr lang="en-US" altLang="zh-TW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CASA</a:t>
            </a:r>
          </a:p>
          <a:p>
            <a:pPr>
              <a:lnSpc>
                <a:spcPts val="65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年度房價趨勢圖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AC8226AE-CBA5-DF40-AF23-97B8C11AC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598" y="1790699"/>
            <a:ext cx="10800000" cy="6048649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E3DF474-77F8-7E4F-BCA0-974A59C25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61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10" name="TextBox 16">
            <a:extLst>
              <a:ext uri="{FF2B5EF4-FFF2-40B4-BE49-F238E27FC236}">
                <a16:creationId xmlns:a16="http://schemas.microsoft.com/office/drawing/2014/main" id="{EB16728D-B967-FA49-AFC9-764BA3C94240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C460409E-6B6A-5843-985D-126F53BBBC22}"/>
              </a:ext>
            </a:extLst>
          </p:cNvPr>
          <p:cNvSpPr txBox="1"/>
          <p:nvPr/>
        </p:nvSpPr>
        <p:spPr>
          <a:xfrm>
            <a:off x="1028699" y="1483200"/>
            <a:ext cx="8039101" cy="2468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</a:t>
            </a:r>
            <a:r>
              <a:rPr lang="en-US" altLang="zh-CN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.</a:t>
            </a: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中和</a:t>
            </a:r>
            <a:r>
              <a:rPr lang="en-US" altLang="zh-CN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.CASA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房價比較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DDE092A4-33B2-7547-9835-DC13FF6BC243}"/>
              </a:ext>
            </a:extLst>
          </p:cNvPr>
          <p:cNvSpPr txBox="1"/>
          <p:nvPr/>
        </p:nvSpPr>
        <p:spPr>
          <a:xfrm>
            <a:off x="1029600" y="6087600"/>
            <a:ext cx="5523600" cy="11476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新北市、中和區、遠雄</a:t>
            </a:r>
            <a:r>
              <a:rPr lang="en-US" altLang="zh-TW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CASA</a:t>
            </a:r>
          </a:p>
          <a:p>
            <a:pPr>
              <a:lnSpc>
                <a:spcPts val="65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年度房價箱型圖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98DA7209-6E76-AE43-936D-61ABA5CADA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597" y="1562401"/>
            <a:ext cx="10800000" cy="8294263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73C1281-DCE5-D74B-B5A4-887EF0282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845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10" name="TextBox 16">
            <a:extLst>
              <a:ext uri="{FF2B5EF4-FFF2-40B4-BE49-F238E27FC236}">
                <a16:creationId xmlns:a16="http://schemas.microsoft.com/office/drawing/2014/main" id="{EB16728D-B967-FA49-AFC9-764BA3C94240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C460409E-6B6A-5843-985D-126F53BBBC22}"/>
              </a:ext>
            </a:extLst>
          </p:cNvPr>
          <p:cNvSpPr txBox="1"/>
          <p:nvPr/>
        </p:nvSpPr>
        <p:spPr>
          <a:xfrm>
            <a:off x="1028699" y="1483200"/>
            <a:ext cx="8039101" cy="2468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</a:t>
            </a:r>
            <a:r>
              <a:rPr lang="en-US" altLang="zh-CN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.</a:t>
            </a: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中和</a:t>
            </a:r>
            <a:r>
              <a:rPr lang="en-US" altLang="zh-CN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.CASA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房價成長趨勢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DDE092A4-33B2-7547-9835-DC13FF6BC243}"/>
              </a:ext>
            </a:extLst>
          </p:cNvPr>
          <p:cNvSpPr txBox="1"/>
          <p:nvPr/>
        </p:nvSpPr>
        <p:spPr>
          <a:xfrm>
            <a:off x="1029600" y="6087600"/>
            <a:ext cx="5523600" cy="11476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新北市、中和區、遠雄</a:t>
            </a:r>
            <a:r>
              <a:rPr lang="en-US" altLang="zh-TW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CASA</a:t>
            </a:r>
          </a:p>
          <a:p>
            <a:pPr>
              <a:lnSpc>
                <a:spcPts val="65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年度房價成長率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5AE79DC-0749-244E-B883-26F9692602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597" y="1807714"/>
            <a:ext cx="10800000" cy="60471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E98EC9C7-8289-7B4C-A1C5-A217F0C9F0D3}"/>
                  </a:ext>
                </a:extLst>
              </p:cNvPr>
              <p:cNvSpPr/>
              <p:nvPr/>
            </p:nvSpPr>
            <p:spPr>
              <a:xfrm>
                <a:off x="8501062" y="8819032"/>
                <a:ext cx="9791700" cy="8023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zh-TW" altLang="en-US" sz="2200" b="0" i="0">
                          <a:latin typeface="Cambria Math" panose="02040503050406030204" pitchFamily="18" charset="0"/>
                          <a:ea typeface="+mj-ea"/>
                        </a:rPr>
                        <m:t>房價每年成長率</m:t>
                      </m:r>
                      <m:r>
                        <a:rPr lang="zh-TW" altLang="en-US" sz="2200" b="0" i="0">
                          <a:latin typeface="Cambria Math" panose="02040503050406030204" pitchFamily="18" charset="0"/>
                          <a:ea typeface="+mj-ea"/>
                        </a:rPr>
                        <m:t> </m:t>
                      </m:r>
                      <m:r>
                        <a:rPr lang="zh-TW" altLang="en-US" sz="2200" b="0" i="1">
                          <a:latin typeface="Cambria Math" panose="02040503050406030204" pitchFamily="18" charset="0"/>
                        </a:rPr>
                        <m:t>＝</m:t>
                      </m:r>
                      <m:r>
                        <a:rPr lang="zh-TW" altLang="en-US" sz="2200" b="0" i="1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zh-TW" altLang="en-US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TW" altLang="en-US" sz="2200" b="0" i="1">
                              <a:latin typeface="Cambria Math" panose="02040503050406030204" pitchFamily="18" charset="0"/>
                            </a:rPr>
                            <m:t>今年房價中位數</m:t>
                          </m:r>
                          <m:r>
                            <a:rPr lang="zh-TW" altLang="en-US" sz="2200" b="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TW" altLang="en-US" sz="2200" b="0" i="1">
                              <a:latin typeface="Cambria Math" panose="02040503050406030204" pitchFamily="18" charset="0"/>
                            </a:rPr>
                            <m:t>民國</m:t>
                          </m:r>
                          <m:r>
                            <a:rPr lang="zh-TW" altLang="en-US" sz="2200" b="0" i="1">
                              <a:latin typeface="Cambria Math" panose="02040503050406030204" pitchFamily="18" charset="0"/>
                            </a:rPr>
                            <m:t>108</m:t>
                          </m:r>
                          <m:r>
                            <a:rPr lang="zh-TW" altLang="en-US" sz="2200" b="0" i="1">
                              <a:latin typeface="Cambria Math" panose="02040503050406030204" pitchFamily="18" charset="0"/>
                            </a:rPr>
                            <m:t>年房價中位數</m:t>
                          </m:r>
                        </m:num>
                        <m:den>
                          <m:r>
                            <a:rPr lang="zh-TW" altLang="en-US" sz="2200" b="0" i="1">
                              <a:latin typeface="Cambria Math" panose="02040503050406030204" pitchFamily="18" charset="0"/>
                            </a:rPr>
                            <m:t>民國</m:t>
                          </m:r>
                          <m:r>
                            <a:rPr lang="zh-TW" altLang="en-US" sz="2200" b="0" i="1">
                              <a:latin typeface="Cambria Math" panose="02040503050406030204" pitchFamily="18" charset="0"/>
                            </a:rPr>
                            <m:t>108</m:t>
                          </m:r>
                          <m:r>
                            <a:rPr lang="zh-TW" altLang="en-US" sz="2200" b="0" i="1">
                              <a:latin typeface="Cambria Math" panose="02040503050406030204" pitchFamily="18" charset="0"/>
                            </a:rPr>
                            <m:t>年房價中位數</m:t>
                          </m:r>
                        </m:den>
                      </m:f>
                      <m:r>
                        <a:rPr lang="zh-TW" altLang="en-US" sz="2200" b="0" i="1">
                          <a:latin typeface="Cambria Math" panose="02040503050406030204" pitchFamily="18" charset="0"/>
                        </a:rPr>
                        <m:t>×</m:t>
                      </m:r>
                      <m:r>
                        <a:rPr lang="zh-TW" altLang="en-US" sz="2200" b="0" i="0">
                          <a:latin typeface="Cambria Math" panose="02040503050406030204" pitchFamily="18" charset="0"/>
                        </a:rPr>
                        <m:t>100</m:t>
                      </m:r>
                      <m:r>
                        <a:rPr lang="zh-TW" altLang="en-US" sz="2200" b="0" i="1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zh-TW" altLang="en-US" sz="2200" i="1" dirty="0">
                  <a:latin typeface="PingFang TC" panose="020B0400000000000000" pitchFamily="34" charset="-120"/>
                  <a:ea typeface="PingFang TC" panose="020B0400000000000000" pitchFamily="34" charset="-120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E98EC9C7-8289-7B4C-A1C5-A217F0C9F0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1062" y="8819032"/>
                <a:ext cx="9791700" cy="802336"/>
              </a:xfrm>
              <a:prstGeom prst="rect">
                <a:avLst/>
              </a:prstGeom>
              <a:blipFill>
                <a:blip r:embed="rId4"/>
                <a:stretch>
                  <a:fillRect l="-389" b="-923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43CFA94-4CE8-4840-BAAE-D3DAA5A0E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34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4">
            <a:extLst>
              <a:ext uri="{FF2B5EF4-FFF2-40B4-BE49-F238E27FC236}">
                <a16:creationId xmlns:a16="http://schemas.microsoft.com/office/drawing/2014/main" id="{E7CA2DF7-448A-F541-AAE1-0DA469106C32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25" name="AutoShape 5">
              <a:extLst>
                <a:ext uri="{FF2B5EF4-FFF2-40B4-BE49-F238E27FC236}">
                  <a16:creationId xmlns:a16="http://schemas.microsoft.com/office/drawing/2014/main" id="{F07F40A8-21DD-064F-9243-D31CB18268C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6" name="TextBox 6">
              <a:extLst>
                <a:ext uri="{FF2B5EF4-FFF2-40B4-BE49-F238E27FC236}">
                  <a16:creationId xmlns:a16="http://schemas.microsoft.com/office/drawing/2014/main" id="{34F98994-F8D4-2C4A-A55D-61A4759CA2AE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10" name="TextBox 16">
            <a:extLst>
              <a:ext uri="{FF2B5EF4-FFF2-40B4-BE49-F238E27FC236}">
                <a16:creationId xmlns:a16="http://schemas.microsoft.com/office/drawing/2014/main" id="{EB16728D-B967-FA49-AFC9-764BA3C94240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C460409E-6B6A-5843-985D-126F53BBBC22}"/>
              </a:ext>
            </a:extLst>
          </p:cNvPr>
          <p:cNvSpPr txBox="1"/>
          <p:nvPr/>
        </p:nvSpPr>
        <p:spPr>
          <a:xfrm>
            <a:off x="1028699" y="1483200"/>
            <a:ext cx="8039101" cy="24684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</a:t>
            </a:r>
            <a:r>
              <a:rPr lang="en-US" altLang="zh-CN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.</a:t>
            </a: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中和</a:t>
            </a:r>
            <a:r>
              <a:rPr lang="en-US" altLang="zh-CN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.CASA</a:t>
            </a:r>
            <a:endParaRPr lang="en-US" altLang="zh-TW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  <a:p>
            <a:pPr>
              <a:lnSpc>
                <a:spcPts val="10000"/>
              </a:lnSpc>
            </a:pPr>
            <a:r>
              <a:rPr lang="en-US" altLang="zh-TW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房價成長趨勢</a:t>
            </a:r>
            <a:endParaRPr lang="zh-TW" altLang="en-US" sz="6000" dirty="0"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DDE092A4-33B2-7547-9835-DC13FF6BC243}"/>
              </a:ext>
            </a:extLst>
          </p:cNvPr>
          <p:cNvSpPr txBox="1"/>
          <p:nvPr/>
        </p:nvSpPr>
        <p:spPr>
          <a:xfrm>
            <a:off x="1029600" y="6087600"/>
            <a:ext cx="5447400" cy="11476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民國</a:t>
            </a:r>
            <a:r>
              <a:rPr lang="en-US" altLang="zh-TW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108</a:t>
            </a: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年以來新北市、中和區</a:t>
            </a:r>
            <a:endParaRPr lang="en-US" altLang="zh-TW" sz="3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>
              <a:lnSpc>
                <a:spcPts val="6500"/>
              </a:lnSpc>
            </a:pP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、遠雄</a:t>
            </a:r>
            <a:r>
              <a:rPr lang="en-US" altLang="zh-TW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CASA</a:t>
            </a:r>
            <a:r>
              <a:rPr lang="zh-TW" altLang="en-US" sz="3000" dirty="0">
                <a:latin typeface="Yuanti TC" panose="02010600040101010101" pitchFamily="2" charset="-120"/>
                <a:ea typeface="Yuanti TC" panose="02010600040101010101" pitchFamily="2" charset="-120"/>
              </a:rPr>
              <a:t>年成長率趨勢圖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2F0CB117-D2BA-9F40-B52B-A61F5FE46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596" y="1807714"/>
            <a:ext cx="10800000" cy="604183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C0BC30D4-53E2-BD43-9C28-65FB8B06DCCA}"/>
                  </a:ext>
                </a:extLst>
              </p:cNvPr>
              <p:cNvSpPr/>
              <p:nvPr/>
            </p:nvSpPr>
            <p:spPr>
              <a:xfrm>
                <a:off x="8434800" y="8820000"/>
                <a:ext cx="8678786" cy="8023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TW" altLang="en-US" sz="2200">
                          <a:latin typeface="Cambria Math" panose="02040503050406030204" pitchFamily="18" charset="0"/>
                        </a:rPr>
                        <m:t>房</m:t>
                      </m:r>
                      <m:r>
                        <a:rPr lang="zh-TW" altLang="en-US" sz="2200" i="0">
                          <a:latin typeface="Cambria Math" panose="02040503050406030204" pitchFamily="18" charset="0"/>
                        </a:rPr>
                        <m:t>價每年成長率</m:t>
                      </m:r>
                      <m:r>
                        <a:rPr lang="zh-TW" altLang="en-US" sz="2200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zh-TW" altLang="en-US" sz="2200" i="0">
                          <a:latin typeface="Cambria Math" panose="02040503050406030204" pitchFamily="18" charset="0"/>
                        </a:rPr>
                        <m:t>＝</m:t>
                      </m:r>
                      <m:r>
                        <a:rPr lang="zh-TW" altLang="en-US" sz="2200" i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zh-TW" altLang="en-US" sz="2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TW" altLang="en-US" sz="2200" i="0">
                              <a:latin typeface="Cambria Math" panose="02040503050406030204" pitchFamily="18" charset="0"/>
                            </a:rPr>
                            <m:t>今年房價中位數</m:t>
                          </m:r>
                          <m:r>
                            <a:rPr lang="zh-TW" altLang="en-US" sz="2200" i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zh-TW" altLang="en-US" sz="2200" i="0">
                              <a:latin typeface="Cambria Math" panose="02040503050406030204" pitchFamily="18" charset="0"/>
                            </a:rPr>
                            <m:t>民國</m:t>
                          </m:r>
                          <m:r>
                            <a:rPr lang="zh-TW" altLang="en-US" sz="2200" i="0">
                              <a:latin typeface="Cambria Math" panose="02040503050406030204" pitchFamily="18" charset="0"/>
                            </a:rPr>
                            <m:t>108</m:t>
                          </m:r>
                          <m:r>
                            <a:rPr lang="zh-TW" altLang="en-US" sz="2200" i="0">
                              <a:latin typeface="Cambria Math" panose="02040503050406030204" pitchFamily="18" charset="0"/>
                            </a:rPr>
                            <m:t>年房價中位數</m:t>
                          </m:r>
                        </m:num>
                        <m:den>
                          <m:r>
                            <a:rPr lang="zh-TW" altLang="en-US" sz="2200" i="0">
                              <a:latin typeface="Cambria Math" panose="02040503050406030204" pitchFamily="18" charset="0"/>
                            </a:rPr>
                            <m:t>民國</m:t>
                          </m:r>
                          <m:r>
                            <a:rPr lang="zh-TW" altLang="en-US" sz="2200" i="0">
                              <a:latin typeface="Cambria Math" panose="02040503050406030204" pitchFamily="18" charset="0"/>
                            </a:rPr>
                            <m:t>108</m:t>
                          </m:r>
                          <m:r>
                            <a:rPr lang="zh-TW" altLang="en-US" sz="2200" i="0">
                              <a:latin typeface="Cambria Math" panose="02040503050406030204" pitchFamily="18" charset="0"/>
                            </a:rPr>
                            <m:t>年房價中位數</m:t>
                          </m:r>
                        </m:den>
                      </m:f>
                      <m:r>
                        <a:rPr lang="zh-TW" altLang="en-US" sz="2200" i="0">
                          <a:latin typeface="Cambria Math" panose="02040503050406030204" pitchFamily="18" charset="0"/>
                        </a:rPr>
                        <m:t>×100%</m:t>
                      </m:r>
                    </m:oMath>
                  </m:oMathPara>
                </a14:m>
                <a:endParaRPr lang="zh-TW" altLang="en-US" sz="2200" dirty="0"/>
              </a:p>
            </p:txBody>
          </p:sp>
        </mc:Choice>
        <mc:Fallback xmlns=""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C0BC30D4-53E2-BD43-9C28-65FB8B06DCC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34800" y="8820000"/>
                <a:ext cx="8678786" cy="802336"/>
              </a:xfrm>
              <a:prstGeom prst="rect">
                <a:avLst/>
              </a:prstGeom>
              <a:blipFill>
                <a:blip r:embed="rId4"/>
                <a:stretch>
                  <a:fillRect b="-923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9AE7232-951F-4448-9C6C-EB17AA33A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430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3468"/>
            <a:ext cx="6169540" cy="1651289"/>
            <a:chOff x="0" y="0"/>
            <a:chExt cx="8226053" cy="2201719"/>
          </a:xfrm>
        </p:grpSpPr>
        <p:sp>
          <p:nvSpPr>
            <p:cNvPr id="3" name="TextBox 3"/>
            <p:cNvSpPr txBox="1"/>
            <p:nvPr/>
          </p:nvSpPr>
          <p:spPr>
            <a:xfrm>
              <a:off x="0" y="634708"/>
              <a:ext cx="8226053" cy="1567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動機＆目的</a:t>
              </a:r>
              <a:endParaRPr lang="en-US" sz="8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7453085" y="1193468"/>
            <a:ext cx="10520526" cy="2691729"/>
            <a:chOff x="0" y="0"/>
            <a:chExt cx="14027367" cy="3588972"/>
          </a:xfrm>
        </p:grpSpPr>
        <p:sp>
          <p:nvSpPr>
            <p:cNvPr id="7" name="TextBox 7"/>
            <p:cNvSpPr txBox="1"/>
            <p:nvPr/>
          </p:nvSpPr>
          <p:spPr>
            <a:xfrm>
              <a:off x="1327367" y="763916"/>
              <a:ext cx="8226053" cy="609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動機</a:t>
              </a:r>
              <a:endParaRPr lang="en-US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63916"/>
              <a:ext cx="1011195" cy="596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3200">
                  <a:solidFill>
                    <a:srgbClr val="191919"/>
                  </a:solidFill>
                  <a:latin typeface="HK Grotesk Medium"/>
                </a:rPr>
                <a:t>01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327367" y="1588510"/>
              <a:ext cx="12700000" cy="200046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這項研究的起點是對遠雄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CASA 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建案的深入探討，我們將從該項建案的特點出發，重點關注從預售屋轉成成屋的過程中，其購買的利潤是否相對於中和區和新北市的中古屋更為有利。</a:t>
              </a:r>
              <a:endParaRPr lang="en-US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0"/>
              <a:ext cx="10099408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1" name="Group 11"/>
          <p:cNvGrpSpPr/>
          <p:nvPr/>
        </p:nvGrpSpPr>
        <p:grpSpPr>
          <a:xfrm>
            <a:off x="7467600" y="5278519"/>
            <a:ext cx="10613571" cy="4069407"/>
            <a:chOff x="-3162192" y="63028"/>
            <a:chExt cx="14151427" cy="5425875"/>
          </a:xfrm>
        </p:grpSpPr>
        <p:sp>
          <p:nvSpPr>
            <p:cNvPr id="12" name="TextBox 12"/>
            <p:cNvSpPr txBox="1"/>
            <p:nvPr/>
          </p:nvSpPr>
          <p:spPr>
            <a:xfrm>
              <a:off x="-3162192" y="639099"/>
              <a:ext cx="1011195" cy="596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3200">
                  <a:solidFill>
                    <a:srgbClr val="191919"/>
                  </a:solidFill>
                  <a:latin typeface="HK Grotesk Medium"/>
                </a:rPr>
                <a:t>02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-1834825" y="639099"/>
              <a:ext cx="8226051" cy="609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目的</a:t>
              </a:r>
              <a:endParaRPr lang="en-US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-1710765" y="1436597"/>
              <a:ext cx="12700000" cy="405230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一、分析每年以及各年每月的房地產交易量。</a:t>
              </a:r>
              <a:b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</a:b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二、新北市、中和區、遠雄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CASA 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的各別房價分析。</a:t>
              </a:r>
              <a:b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</a:b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三、新北市、中和區、遠雄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CASA 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的房價比較。</a:t>
              </a:r>
              <a:b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</a:b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四、評估新北市、中和區、遠雄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CASA 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房價每年及每半年的成長幅度。</a:t>
              </a:r>
              <a:b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</a:b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五、以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108 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年為基準，評估新北市、中和區、遠雄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CASA 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每年和每半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     年的成長幅度。 </a:t>
              </a:r>
            </a:p>
          </p:txBody>
        </p:sp>
        <p:sp>
          <p:nvSpPr>
            <p:cNvPr id="15" name="AutoShape 15"/>
            <p:cNvSpPr/>
            <p:nvPr/>
          </p:nvSpPr>
          <p:spPr>
            <a:xfrm>
              <a:off x="-3162192" y="63028"/>
              <a:ext cx="10099409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8" name="投影片編號版面配置區 17">
            <a:extLst>
              <a:ext uri="{FF2B5EF4-FFF2-40B4-BE49-F238E27FC236}">
                <a16:creationId xmlns:a16="http://schemas.microsoft.com/office/drawing/2014/main" id="{B0ED768F-7A0A-8349-A55B-0F793B29F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7995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3468"/>
            <a:ext cx="6169540" cy="1621409"/>
            <a:chOff x="0" y="0"/>
            <a:chExt cx="8226053" cy="2161879"/>
          </a:xfrm>
        </p:grpSpPr>
        <p:sp>
          <p:nvSpPr>
            <p:cNvPr id="3" name="TextBox 3"/>
            <p:cNvSpPr txBox="1"/>
            <p:nvPr/>
          </p:nvSpPr>
          <p:spPr>
            <a:xfrm>
              <a:off x="0" y="634708"/>
              <a:ext cx="8226053" cy="15271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CN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總結＆探討</a:t>
              </a:r>
              <a:endParaRPr lang="en-US" sz="8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7453085" y="1193468"/>
            <a:ext cx="10072915" cy="3204691"/>
            <a:chOff x="0" y="0"/>
            <a:chExt cx="13430553" cy="4272920"/>
          </a:xfrm>
        </p:grpSpPr>
        <p:sp>
          <p:nvSpPr>
            <p:cNvPr id="7" name="TextBox 7"/>
            <p:cNvSpPr txBox="1"/>
            <p:nvPr/>
          </p:nvSpPr>
          <p:spPr>
            <a:xfrm>
              <a:off x="1327367" y="763916"/>
              <a:ext cx="8226053" cy="609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總結</a:t>
              </a:r>
              <a:endParaRPr lang="en-US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63916"/>
              <a:ext cx="1011195" cy="596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3200">
                  <a:solidFill>
                    <a:srgbClr val="191919"/>
                  </a:solidFill>
                  <a:latin typeface="HK Grotesk Medium"/>
                </a:rPr>
                <a:t>01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327367" y="1588510"/>
              <a:ext cx="12103186" cy="26844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研究結果指出，遠雄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CASA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在特定時段呈現顯著的成長，然而在某一年卻出現了負成長的現象。直到民國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112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年，遠雄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CASA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的成長率才超越中和區及新北市，這使得對其潛在利潤的評估變得複雜多變。</a:t>
              </a:r>
              <a:b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</a:b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0"/>
              <a:ext cx="10099408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1" name="Group 11"/>
          <p:cNvGrpSpPr/>
          <p:nvPr/>
        </p:nvGrpSpPr>
        <p:grpSpPr>
          <a:xfrm>
            <a:off x="7467600" y="5448300"/>
            <a:ext cx="10613571" cy="3043485"/>
            <a:chOff x="-3162192" y="63028"/>
            <a:chExt cx="14151427" cy="4057980"/>
          </a:xfrm>
        </p:grpSpPr>
        <p:sp>
          <p:nvSpPr>
            <p:cNvPr id="12" name="TextBox 12"/>
            <p:cNvSpPr txBox="1"/>
            <p:nvPr/>
          </p:nvSpPr>
          <p:spPr>
            <a:xfrm>
              <a:off x="-3162192" y="639099"/>
              <a:ext cx="1011195" cy="596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3200">
                  <a:solidFill>
                    <a:srgbClr val="191919"/>
                  </a:solidFill>
                  <a:latin typeface="HK Grotesk Medium"/>
                </a:rPr>
                <a:t>02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-1834825" y="639099"/>
              <a:ext cx="8226051" cy="609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探討問題</a:t>
              </a:r>
              <a:endParaRPr lang="en-US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-1710765" y="1436597"/>
              <a:ext cx="12700000" cy="268441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一、如果預售屋</a:t>
              </a: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的房價普遍比中古屋高，為什麼還要買？</a:t>
              </a:r>
              <a:endParaRPr lang="en-US" altLang="zh-CN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二、奢侈稅跟房地合一稅有什麼不同？</a:t>
              </a:r>
              <a:endParaRPr lang="en-US" altLang="zh-CN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三、台灣升息為什麼會影響房價？</a:t>
              </a:r>
              <a:endParaRPr lang="en-US" altLang="zh-CN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四、實價登錄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</a:t>
              </a:r>
              <a:r>
                <a:rPr lang="en-US" altLang="zh-CN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1.0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</a:t>
              </a: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跟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2.0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</a:t>
              </a: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的差別？</a:t>
              </a:r>
              <a:endParaRPr lang="en-US" altLang="zh-CN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15" name="AutoShape 15"/>
            <p:cNvSpPr/>
            <p:nvPr/>
          </p:nvSpPr>
          <p:spPr>
            <a:xfrm>
              <a:off x="-3162192" y="63028"/>
              <a:ext cx="10099409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8" name="投影片編號版面配置區 17">
            <a:extLst>
              <a:ext uri="{FF2B5EF4-FFF2-40B4-BE49-F238E27FC236}">
                <a16:creationId xmlns:a16="http://schemas.microsoft.com/office/drawing/2014/main" id="{AFFA48BE-E1A0-F342-8673-CBDC5D28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400" dirty="0"/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23714644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3468"/>
            <a:ext cx="6169540" cy="1621409"/>
            <a:chOff x="0" y="0"/>
            <a:chExt cx="8226053" cy="2161879"/>
          </a:xfrm>
        </p:grpSpPr>
        <p:sp>
          <p:nvSpPr>
            <p:cNvPr id="3" name="TextBox 3"/>
            <p:cNvSpPr txBox="1"/>
            <p:nvPr/>
          </p:nvSpPr>
          <p:spPr>
            <a:xfrm>
              <a:off x="0" y="634708"/>
              <a:ext cx="8226053" cy="15271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CN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總結＆探討</a:t>
              </a:r>
              <a:endParaRPr lang="en-US" sz="8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7453085" y="1193468"/>
            <a:ext cx="10072914" cy="3717652"/>
            <a:chOff x="0" y="0"/>
            <a:chExt cx="13430553" cy="4956867"/>
          </a:xfrm>
        </p:grpSpPr>
        <p:sp>
          <p:nvSpPr>
            <p:cNvPr id="7" name="TextBox 7"/>
            <p:cNvSpPr txBox="1"/>
            <p:nvPr/>
          </p:nvSpPr>
          <p:spPr>
            <a:xfrm>
              <a:off x="1327367" y="763916"/>
              <a:ext cx="8226053" cy="60965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延伸探討</a:t>
              </a:r>
              <a:endParaRPr lang="en-US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63916"/>
              <a:ext cx="1011195" cy="596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3200" dirty="0">
                  <a:solidFill>
                    <a:srgbClr val="191919"/>
                  </a:solidFill>
                  <a:latin typeface="HK Grotesk Medium"/>
                </a:rPr>
                <a:t>03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327367" y="1588510"/>
              <a:ext cx="12103186" cy="336835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一、是否存在其他類似建案，潛在的利潤空間更大？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二、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是否考慮納入外部因素，例如房地合一稅、契稅等，以更全面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     的方式計算預售屋的利潤？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三、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是否有考量不同區域、不同開發商的預售屋案例，以觀察預售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     屋市場的共同趨勢。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0"/>
              <a:ext cx="10099408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8" name="投影片編號版面配置區 17">
            <a:extLst>
              <a:ext uri="{FF2B5EF4-FFF2-40B4-BE49-F238E27FC236}">
                <a16:creationId xmlns:a16="http://schemas.microsoft.com/office/drawing/2014/main" id="{AFFA48BE-E1A0-F342-8673-CBDC5D28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400" dirty="0"/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42347862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908145" y="0"/>
            <a:ext cx="11725763" cy="10287000"/>
          </a:xfrm>
          <a:custGeom>
            <a:avLst/>
            <a:gdLst/>
            <a:ahLst/>
            <a:cxnLst/>
            <a:rect l="l" t="t" r="r" b="b"/>
            <a:pathLst>
              <a:path w="11725763" h="10287000">
                <a:moveTo>
                  <a:pt x="0" y="0"/>
                </a:moveTo>
                <a:lnTo>
                  <a:pt x="11725763" y="0"/>
                </a:lnTo>
                <a:lnTo>
                  <a:pt x="1172576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454" r="-25223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7633908" y="0"/>
            <a:ext cx="654092" cy="10287000"/>
          </a:xfrm>
          <a:prstGeom prst="rect">
            <a:avLst/>
          </a:prstGeom>
          <a:solidFill>
            <a:srgbClr val="5A60F1"/>
          </a:solidFill>
        </p:spPr>
      </p:sp>
      <p:grpSp>
        <p:nvGrpSpPr>
          <p:cNvPr id="4" name="Group 4"/>
          <p:cNvGrpSpPr/>
          <p:nvPr/>
        </p:nvGrpSpPr>
        <p:grpSpPr>
          <a:xfrm>
            <a:off x="1028700" y="1193468"/>
            <a:ext cx="7253273" cy="1878587"/>
            <a:chOff x="0" y="0"/>
            <a:chExt cx="9671031" cy="2504783"/>
          </a:xfrm>
        </p:grpSpPr>
        <p:sp>
          <p:nvSpPr>
            <p:cNvPr id="5" name="TextBox 5"/>
            <p:cNvSpPr txBox="1"/>
            <p:nvPr/>
          </p:nvSpPr>
          <p:spPr>
            <a:xfrm>
              <a:off x="0" y="653758"/>
              <a:ext cx="9671031" cy="1851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000"/>
                </a:lnSpc>
              </a:pPr>
              <a:r>
                <a:rPr lang="en-US" sz="10000">
                  <a:solidFill>
                    <a:srgbClr val="191919"/>
                  </a:solidFill>
                  <a:latin typeface="HK Grotesk Bold"/>
                </a:rPr>
                <a:t>Thank you!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1" name="投影片編號版面配置區 10">
            <a:extLst>
              <a:ext uri="{FF2B5EF4-FFF2-40B4-BE49-F238E27FC236}">
                <a16:creationId xmlns:a16="http://schemas.microsoft.com/office/drawing/2014/main" id="{898ADDAF-0632-E44E-92B7-ABEADF002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3468"/>
            <a:ext cx="13068300" cy="1621409"/>
            <a:chOff x="0" y="0"/>
            <a:chExt cx="8226053" cy="2161879"/>
          </a:xfrm>
        </p:grpSpPr>
        <p:sp>
          <p:nvSpPr>
            <p:cNvPr id="3" name="TextBox 3"/>
            <p:cNvSpPr txBox="1"/>
            <p:nvPr/>
          </p:nvSpPr>
          <p:spPr>
            <a:xfrm>
              <a:off x="0" y="634708"/>
              <a:ext cx="8226053" cy="15271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CN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實價登錄</a:t>
              </a:r>
              <a:r>
                <a:rPr lang="en-US" altLang="zh-CN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 1.0 &amp; 2.0 </a:t>
              </a:r>
              <a:r>
                <a:rPr lang="zh-CN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比較</a:t>
              </a:r>
              <a:endParaRPr lang="en-US" sz="8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sp>
        <p:nvSpPr>
          <p:cNvPr id="18" name="投影片編號版面配置區 17">
            <a:extLst>
              <a:ext uri="{FF2B5EF4-FFF2-40B4-BE49-F238E27FC236}">
                <a16:creationId xmlns:a16="http://schemas.microsoft.com/office/drawing/2014/main" id="{AFFA48BE-E1A0-F342-8673-CBDC5D28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400" dirty="0"/>
              <a:t>30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19816CEE-CD75-224F-A8FC-C60473D9EAA1}"/>
              </a:ext>
            </a:extLst>
          </p:cNvPr>
          <p:cNvGrpSpPr/>
          <p:nvPr/>
        </p:nvGrpSpPr>
        <p:grpSpPr>
          <a:xfrm>
            <a:off x="1028700" y="3543300"/>
            <a:ext cx="15811500" cy="2189361"/>
            <a:chOff x="1028700" y="4000500"/>
            <a:chExt cx="15811500" cy="2189361"/>
          </a:xfrm>
        </p:grpSpPr>
        <p:grpSp>
          <p:nvGrpSpPr>
            <p:cNvPr id="6" name="Group 6"/>
            <p:cNvGrpSpPr/>
            <p:nvPr/>
          </p:nvGrpSpPr>
          <p:grpSpPr>
            <a:xfrm>
              <a:off x="1028700" y="4000500"/>
              <a:ext cx="7658100" cy="2178771"/>
              <a:chOff x="0" y="0"/>
              <a:chExt cx="10099408" cy="2905027"/>
            </a:xfrm>
          </p:grpSpPr>
          <p:sp>
            <p:nvSpPr>
              <p:cNvPr id="7" name="TextBox 7"/>
              <p:cNvSpPr txBox="1"/>
              <p:nvPr/>
            </p:nvSpPr>
            <p:spPr>
              <a:xfrm>
                <a:off x="1327368" y="763916"/>
                <a:ext cx="8226052" cy="609655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3200"/>
                  </a:lnSpc>
                </a:pPr>
                <a:r>
                  <a:rPr lang="zh-TW" altLang="en-US" sz="4000" dirty="0">
                    <a:solidFill>
                      <a:srgbClr val="5A60F1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成交資訊、門牌完整揭露</a:t>
                </a:r>
                <a:endParaRPr 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endParaRPr>
              </a:p>
            </p:txBody>
          </p:sp>
          <p:sp>
            <p:nvSpPr>
              <p:cNvPr id="8" name="TextBox 8"/>
              <p:cNvSpPr txBox="1"/>
              <p:nvPr/>
            </p:nvSpPr>
            <p:spPr>
              <a:xfrm>
                <a:off x="0" y="763916"/>
                <a:ext cx="1011195" cy="57443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3200"/>
                  </a:lnSpc>
                </a:pPr>
                <a:r>
                  <a:rPr lang="en-US" sz="3200" dirty="0">
                    <a:solidFill>
                      <a:srgbClr val="191919"/>
                    </a:solidFill>
                    <a:latin typeface="HK Grotesk Medium"/>
                  </a:rPr>
                  <a:t>01</a:t>
                </a:r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1327366" y="1588513"/>
                <a:ext cx="8226053" cy="131651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4020"/>
                  </a:lnSpc>
                </a:pPr>
                <a:r>
                  <a:rPr lang="zh-CN" altLang="en-US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舊制：</a:t>
                </a:r>
                <a:br>
                  <a:rPr lang="en-US" altLang="zh-TW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</a:br>
                <a:r>
                  <a:rPr lang="zh-TW" altLang="en-US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僅以區段化、去識別化方式提供查詢。</a:t>
                </a:r>
                <a:endPara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endParaRPr>
              </a:p>
            </p:txBody>
          </p:sp>
          <p:sp>
            <p:nvSpPr>
              <p:cNvPr id="10" name="AutoShape 10"/>
              <p:cNvSpPr/>
              <p:nvPr/>
            </p:nvSpPr>
            <p:spPr>
              <a:xfrm>
                <a:off x="0" y="0"/>
                <a:ext cx="10099408" cy="0"/>
              </a:xfrm>
              <a:prstGeom prst="line">
                <a:avLst/>
              </a:prstGeom>
              <a:ln w="12700" cap="rnd">
                <a:solidFill>
                  <a:srgbClr val="191919"/>
                </a:solidFill>
                <a:prstDash val="solid"/>
                <a:headEnd type="none" w="sm" len="sm"/>
                <a:tailEnd type="none" w="sm" len="sm"/>
              </a:ln>
            </p:spPr>
            <p:txBody>
              <a:bodyPr/>
              <a:lstStyle/>
              <a:p>
                <a:endParaRPr lang="zh-TW" altLang="en-US" dirty="0"/>
              </a:p>
            </p:txBody>
          </p:sp>
        </p:grpSp>
        <p:sp>
          <p:nvSpPr>
            <p:cNvPr id="17" name="TextBox 9">
              <a:extLst>
                <a:ext uri="{FF2B5EF4-FFF2-40B4-BE49-F238E27FC236}">
                  <a16:creationId xmlns:a16="http://schemas.microsoft.com/office/drawing/2014/main" id="{056CD5E9-9AE2-7D4B-ACBA-C7AE8AB846DB}"/>
                </a:ext>
              </a:extLst>
            </p:cNvPr>
            <p:cNvSpPr txBox="1"/>
            <p:nvPr/>
          </p:nvSpPr>
          <p:spPr>
            <a:xfrm>
              <a:off x="9982200" y="5202475"/>
              <a:ext cx="6858000" cy="9873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新制：</a:t>
              </a:r>
              <a:endParaRPr lang="en-US" altLang="zh-CN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地號、門牌資訊等完整揭露，並溯及以揭露案件。</a:t>
              </a:r>
              <a:endParaRPr lang="en-US" altLang="zh-CN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87304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3468"/>
            <a:ext cx="13068300" cy="1621409"/>
            <a:chOff x="0" y="0"/>
            <a:chExt cx="8226053" cy="2161879"/>
          </a:xfrm>
        </p:grpSpPr>
        <p:sp>
          <p:nvSpPr>
            <p:cNvPr id="3" name="TextBox 3"/>
            <p:cNvSpPr txBox="1"/>
            <p:nvPr/>
          </p:nvSpPr>
          <p:spPr>
            <a:xfrm>
              <a:off x="0" y="634708"/>
              <a:ext cx="8226053" cy="15271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CN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實價登錄</a:t>
              </a:r>
              <a:r>
                <a:rPr lang="en-US" altLang="zh-CN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 1.0 &amp; 2.0 </a:t>
              </a:r>
              <a:r>
                <a:rPr lang="zh-CN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比較</a:t>
              </a:r>
              <a:endParaRPr lang="en-US" sz="8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8" name="投影片編號版面配置區 17">
            <a:extLst>
              <a:ext uri="{FF2B5EF4-FFF2-40B4-BE49-F238E27FC236}">
                <a16:creationId xmlns:a16="http://schemas.microsoft.com/office/drawing/2014/main" id="{AFFA48BE-E1A0-F342-8673-CBDC5D28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400" dirty="0"/>
              <a:t>30</a:t>
            </a:r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72C905BB-252D-7D4D-8EE6-046DB5231985}"/>
              </a:ext>
            </a:extLst>
          </p:cNvPr>
          <p:cNvGrpSpPr/>
          <p:nvPr/>
        </p:nvGrpSpPr>
        <p:grpSpPr>
          <a:xfrm>
            <a:off x="1028700" y="3542400"/>
            <a:ext cx="15812100" cy="4241205"/>
            <a:chOff x="1028700" y="4000500"/>
            <a:chExt cx="15812100" cy="4241205"/>
          </a:xfrm>
        </p:grpSpPr>
        <p:grpSp>
          <p:nvGrpSpPr>
            <p:cNvPr id="31" name="Group 6">
              <a:extLst>
                <a:ext uri="{FF2B5EF4-FFF2-40B4-BE49-F238E27FC236}">
                  <a16:creationId xmlns:a16="http://schemas.microsoft.com/office/drawing/2014/main" id="{674C1321-E50B-3B4B-9E89-90BB8A7744AD}"/>
                </a:ext>
              </a:extLst>
            </p:cNvPr>
            <p:cNvGrpSpPr/>
            <p:nvPr/>
          </p:nvGrpSpPr>
          <p:grpSpPr>
            <a:xfrm>
              <a:off x="1028700" y="4000500"/>
              <a:ext cx="7658100" cy="2691732"/>
              <a:chOff x="0" y="0"/>
              <a:chExt cx="10099408" cy="3588975"/>
            </a:xfrm>
          </p:grpSpPr>
          <p:sp>
            <p:nvSpPr>
              <p:cNvPr id="33" name="TextBox 7">
                <a:extLst>
                  <a:ext uri="{FF2B5EF4-FFF2-40B4-BE49-F238E27FC236}">
                    <a16:creationId xmlns:a16="http://schemas.microsoft.com/office/drawing/2014/main" id="{131ECF94-6208-F549-8C46-E044F6D8F0D5}"/>
                  </a:ext>
                </a:extLst>
              </p:cNvPr>
              <p:cNvSpPr txBox="1"/>
              <p:nvPr/>
            </p:nvSpPr>
            <p:spPr>
              <a:xfrm>
                <a:off x="1327368" y="763916"/>
                <a:ext cx="8226052" cy="609654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3200"/>
                  </a:lnSpc>
                </a:pPr>
                <a:r>
                  <a:rPr lang="zh-TW" altLang="en-US" sz="4000" dirty="0">
                    <a:solidFill>
                      <a:srgbClr val="5A60F1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預售屋</a:t>
                </a:r>
                <a:endParaRPr 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endParaRPr>
              </a:p>
            </p:txBody>
          </p:sp>
          <p:sp>
            <p:nvSpPr>
              <p:cNvPr id="34" name="TextBox 8">
                <a:extLst>
                  <a:ext uri="{FF2B5EF4-FFF2-40B4-BE49-F238E27FC236}">
                    <a16:creationId xmlns:a16="http://schemas.microsoft.com/office/drawing/2014/main" id="{3C9CB49E-0B68-E846-968B-EF5B23660443}"/>
                  </a:ext>
                </a:extLst>
              </p:cNvPr>
              <p:cNvSpPr txBox="1"/>
              <p:nvPr/>
            </p:nvSpPr>
            <p:spPr>
              <a:xfrm>
                <a:off x="0" y="763916"/>
                <a:ext cx="1011195" cy="57443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3200"/>
                  </a:lnSpc>
                </a:pPr>
                <a:r>
                  <a:rPr lang="en-US" sz="3200" dirty="0">
                    <a:solidFill>
                      <a:srgbClr val="191919"/>
                    </a:solidFill>
                    <a:latin typeface="HK Grotesk Medium"/>
                  </a:rPr>
                  <a:t>02</a:t>
                </a:r>
              </a:p>
            </p:txBody>
          </p:sp>
          <p:sp>
            <p:nvSpPr>
              <p:cNvPr id="35" name="TextBox 9">
                <a:extLst>
                  <a:ext uri="{FF2B5EF4-FFF2-40B4-BE49-F238E27FC236}">
                    <a16:creationId xmlns:a16="http://schemas.microsoft.com/office/drawing/2014/main" id="{AAC71495-6D10-9F42-9502-1F622639AB39}"/>
                  </a:ext>
                </a:extLst>
              </p:cNvPr>
              <p:cNvSpPr txBox="1"/>
              <p:nvPr/>
            </p:nvSpPr>
            <p:spPr>
              <a:xfrm>
                <a:off x="1327366" y="1588513"/>
                <a:ext cx="8226053" cy="2000462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4020"/>
                  </a:lnSpc>
                </a:pPr>
                <a:r>
                  <a:rPr lang="zh-CN" altLang="en-US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舊制：</a:t>
                </a:r>
                <a:br>
                  <a:rPr lang="en-US" altLang="zh-TW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</a:br>
                <a:r>
                  <a:rPr lang="zh-TW" altLang="en-US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由代銷業者於委託代銷契約屆滿或終止</a:t>
                </a:r>
                <a:r>
                  <a:rPr lang="en-US" altLang="zh-TW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30</a:t>
                </a:r>
                <a:r>
                  <a:rPr lang="zh-TW" altLang="en-US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日內申報。</a:t>
                </a:r>
                <a:endPara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endParaRPr>
              </a:p>
            </p:txBody>
          </p:sp>
          <p:sp>
            <p:nvSpPr>
              <p:cNvPr id="36" name="AutoShape 10">
                <a:extLst>
                  <a:ext uri="{FF2B5EF4-FFF2-40B4-BE49-F238E27FC236}">
                    <a16:creationId xmlns:a16="http://schemas.microsoft.com/office/drawing/2014/main" id="{37A86DDE-5643-224F-BEE6-F218DD72268B}"/>
                  </a:ext>
                </a:extLst>
              </p:cNvPr>
              <p:cNvSpPr/>
              <p:nvPr/>
            </p:nvSpPr>
            <p:spPr>
              <a:xfrm>
                <a:off x="0" y="0"/>
                <a:ext cx="10099408" cy="0"/>
              </a:xfrm>
              <a:prstGeom prst="line">
                <a:avLst/>
              </a:prstGeom>
              <a:ln w="12700" cap="rnd">
                <a:solidFill>
                  <a:srgbClr val="191919"/>
                </a:solidFill>
                <a:prstDash val="solid"/>
                <a:headEnd type="none" w="sm" len="sm"/>
                <a:tailEnd type="none" w="sm" len="sm"/>
              </a:ln>
            </p:spPr>
          </p:sp>
        </p:grpSp>
        <p:sp>
          <p:nvSpPr>
            <p:cNvPr id="32" name="TextBox 9">
              <a:extLst>
                <a:ext uri="{FF2B5EF4-FFF2-40B4-BE49-F238E27FC236}">
                  <a16:creationId xmlns:a16="http://schemas.microsoft.com/office/drawing/2014/main" id="{9883512E-78AC-8A4A-BBA8-2D763DE365C6}"/>
                </a:ext>
              </a:extLst>
            </p:cNvPr>
            <p:cNvSpPr txBox="1"/>
            <p:nvPr/>
          </p:nvSpPr>
          <p:spPr>
            <a:xfrm>
              <a:off x="9982800" y="5202475"/>
              <a:ext cx="6858000" cy="303923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新制：</a:t>
              </a:r>
              <a:endParaRPr lang="en-US" altLang="zh-CN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（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1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）自售預售屋者銷售前及代銷業者簽訂代銷契約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       後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30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日內，將預售屋銷售資訊報備查。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（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2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）自行銷售預售屋者納入申報登錄。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（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3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）申報時間提前至簽訂預售屋買賣契約書之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       日起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30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日內。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81741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3468"/>
            <a:ext cx="13068300" cy="1621409"/>
            <a:chOff x="0" y="0"/>
            <a:chExt cx="8226053" cy="2161879"/>
          </a:xfrm>
        </p:grpSpPr>
        <p:sp>
          <p:nvSpPr>
            <p:cNvPr id="3" name="TextBox 3"/>
            <p:cNvSpPr txBox="1"/>
            <p:nvPr/>
          </p:nvSpPr>
          <p:spPr>
            <a:xfrm>
              <a:off x="0" y="634708"/>
              <a:ext cx="8226053" cy="15271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CN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實價登錄</a:t>
              </a:r>
              <a:r>
                <a:rPr lang="en-US" altLang="zh-CN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 1.0 &amp; 2.0 </a:t>
              </a:r>
              <a:r>
                <a:rPr lang="zh-CN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比較</a:t>
              </a:r>
              <a:endParaRPr lang="en-US" sz="8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8" name="投影片編號版面配置區 17">
            <a:extLst>
              <a:ext uri="{FF2B5EF4-FFF2-40B4-BE49-F238E27FC236}">
                <a16:creationId xmlns:a16="http://schemas.microsoft.com/office/drawing/2014/main" id="{AFFA48BE-E1A0-F342-8673-CBDC5D28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400" dirty="0"/>
              <a:t>30</a:t>
            </a:r>
          </a:p>
        </p:txBody>
      </p:sp>
      <p:grpSp>
        <p:nvGrpSpPr>
          <p:cNvPr id="30" name="群組 29">
            <a:extLst>
              <a:ext uri="{FF2B5EF4-FFF2-40B4-BE49-F238E27FC236}">
                <a16:creationId xmlns:a16="http://schemas.microsoft.com/office/drawing/2014/main" id="{72C905BB-252D-7D4D-8EE6-046DB5231985}"/>
              </a:ext>
            </a:extLst>
          </p:cNvPr>
          <p:cNvGrpSpPr/>
          <p:nvPr/>
        </p:nvGrpSpPr>
        <p:grpSpPr>
          <a:xfrm>
            <a:off x="1028700" y="3542400"/>
            <a:ext cx="15812100" cy="2189361"/>
            <a:chOff x="1028700" y="4000500"/>
            <a:chExt cx="15812100" cy="2189361"/>
          </a:xfrm>
        </p:grpSpPr>
        <p:grpSp>
          <p:nvGrpSpPr>
            <p:cNvPr id="31" name="Group 6">
              <a:extLst>
                <a:ext uri="{FF2B5EF4-FFF2-40B4-BE49-F238E27FC236}">
                  <a16:creationId xmlns:a16="http://schemas.microsoft.com/office/drawing/2014/main" id="{674C1321-E50B-3B4B-9E89-90BB8A7744AD}"/>
                </a:ext>
              </a:extLst>
            </p:cNvPr>
            <p:cNvGrpSpPr/>
            <p:nvPr/>
          </p:nvGrpSpPr>
          <p:grpSpPr>
            <a:xfrm>
              <a:off x="1028700" y="4000500"/>
              <a:ext cx="7658100" cy="2178771"/>
              <a:chOff x="0" y="0"/>
              <a:chExt cx="10099408" cy="2905028"/>
            </a:xfrm>
          </p:grpSpPr>
          <p:sp>
            <p:nvSpPr>
              <p:cNvPr id="33" name="TextBox 7">
                <a:extLst>
                  <a:ext uri="{FF2B5EF4-FFF2-40B4-BE49-F238E27FC236}">
                    <a16:creationId xmlns:a16="http://schemas.microsoft.com/office/drawing/2014/main" id="{131ECF94-6208-F549-8C46-E044F6D8F0D5}"/>
                  </a:ext>
                </a:extLst>
              </p:cNvPr>
              <p:cNvSpPr txBox="1"/>
              <p:nvPr/>
            </p:nvSpPr>
            <p:spPr>
              <a:xfrm>
                <a:off x="1327368" y="763916"/>
                <a:ext cx="8226052" cy="609655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3200"/>
                  </a:lnSpc>
                </a:pPr>
                <a:r>
                  <a:rPr lang="zh-TW" altLang="en-US" sz="4000" dirty="0">
                    <a:solidFill>
                      <a:srgbClr val="5A60F1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不實罰則</a:t>
                </a:r>
              </a:p>
            </p:txBody>
          </p:sp>
          <p:sp>
            <p:nvSpPr>
              <p:cNvPr id="34" name="TextBox 8">
                <a:extLst>
                  <a:ext uri="{FF2B5EF4-FFF2-40B4-BE49-F238E27FC236}">
                    <a16:creationId xmlns:a16="http://schemas.microsoft.com/office/drawing/2014/main" id="{3C9CB49E-0B68-E846-968B-EF5B23660443}"/>
                  </a:ext>
                </a:extLst>
              </p:cNvPr>
              <p:cNvSpPr txBox="1"/>
              <p:nvPr/>
            </p:nvSpPr>
            <p:spPr>
              <a:xfrm>
                <a:off x="0" y="763916"/>
                <a:ext cx="1011195" cy="574432"/>
              </a:xfrm>
              <a:prstGeom prst="rect">
                <a:avLst/>
              </a:prstGeom>
            </p:spPr>
            <p:txBody>
              <a:bodyPr lIns="0" tIns="0" rIns="0" bIns="0" rtlCol="0" anchor="t">
                <a:spAutoFit/>
              </a:bodyPr>
              <a:lstStyle/>
              <a:p>
                <a:pPr>
                  <a:lnSpc>
                    <a:spcPts val="3200"/>
                  </a:lnSpc>
                </a:pPr>
                <a:r>
                  <a:rPr lang="en-US" sz="3200" dirty="0">
                    <a:solidFill>
                      <a:srgbClr val="191919"/>
                    </a:solidFill>
                    <a:latin typeface="HK Grotesk Medium"/>
                  </a:rPr>
                  <a:t>03</a:t>
                </a:r>
              </a:p>
            </p:txBody>
          </p:sp>
          <p:sp>
            <p:nvSpPr>
              <p:cNvPr id="35" name="TextBox 9">
                <a:extLst>
                  <a:ext uri="{FF2B5EF4-FFF2-40B4-BE49-F238E27FC236}">
                    <a16:creationId xmlns:a16="http://schemas.microsoft.com/office/drawing/2014/main" id="{AAC71495-6D10-9F42-9502-1F622639AB39}"/>
                  </a:ext>
                </a:extLst>
              </p:cNvPr>
              <p:cNvSpPr txBox="1"/>
              <p:nvPr/>
            </p:nvSpPr>
            <p:spPr>
              <a:xfrm>
                <a:off x="1327366" y="1588513"/>
                <a:ext cx="8226053" cy="1316515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ts val="4020"/>
                  </a:lnSpc>
                </a:pPr>
                <a:r>
                  <a:rPr lang="zh-CN" altLang="en-US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舊制：</a:t>
                </a:r>
                <a:endParaRPr lang="en-US" altLang="zh-CN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endParaRPr>
              </a:p>
              <a:p>
                <a:pPr>
                  <a:lnSpc>
                    <a:spcPts val="4020"/>
                  </a:lnSpc>
                </a:pPr>
                <a:r>
                  <a:rPr lang="zh-TW" altLang="en-US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按次處</a:t>
                </a:r>
                <a:r>
                  <a:rPr lang="en-US" altLang="zh-TW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3~15</a:t>
                </a:r>
                <a:r>
                  <a:rPr lang="zh-TW" altLang="en-US" sz="2400" dirty="0">
                    <a:solidFill>
                      <a:srgbClr val="191919"/>
                    </a:solidFill>
                    <a:latin typeface="PingFang TC" panose="020B0400000000000000" pitchFamily="34" charset="-120"/>
                    <a:ea typeface="PingFang TC" panose="020B0400000000000000" pitchFamily="34" charset="-120"/>
                  </a:rPr>
                  <a:t>萬罰鍰。</a:t>
                </a:r>
                <a:endPara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endParaRPr>
              </a:p>
            </p:txBody>
          </p:sp>
          <p:sp>
            <p:nvSpPr>
              <p:cNvPr id="36" name="AutoShape 10">
                <a:extLst>
                  <a:ext uri="{FF2B5EF4-FFF2-40B4-BE49-F238E27FC236}">
                    <a16:creationId xmlns:a16="http://schemas.microsoft.com/office/drawing/2014/main" id="{37A86DDE-5643-224F-BEE6-F218DD72268B}"/>
                  </a:ext>
                </a:extLst>
              </p:cNvPr>
              <p:cNvSpPr/>
              <p:nvPr/>
            </p:nvSpPr>
            <p:spPr>
              <a:xfrm>
                <a:off x="0" y="0"/>
                <a:ext cx="10099408" cy="0"/>
              </a:xfrm>
              <a:prstGeom prst="line">
                <a:avLst/>
              </a:prstGeom>
              <a:ln w="12700" cap="rnd">
                <a:solidFill>
                  <a:srgbClr val="191919"/>
                </a:solidFill>
                <a:prstDash val="solid"/>
                <a:headEnd type="none" w="sm" len="sm"/>
                <a:tailEnd type="none" w="sm" len="sm"/>
              </a:ln>
            </p:spPr>
          </p:sp>
        </p:grpSp>
        <p:sp>
          <p:nvSpPr>
            <p:cNvPr id="32" name="TextBox 9">
              <a:extLst>
                <a:ext uri="{FF2B5EF4-FFF2-40B4-BE49-F238E27FC236}">
                  <a16:creationId xmlns:a16="http://schemas.microsoft.com/office/drawing/2014/main" id="{9883512E-78AC-8A4A-BBA8-2D763DE365C6}"/>
                </a:ext>
              </a:extLst>
            </p:cNvPr>
            <p:cNvSpPr txBox="1"/>
            <p:nvPr/>
          </p:nvSpPr>
          <p:spPr>
            <a:xfrm>
              <a:off x="9982800" y="5202475"/>
              <a:ext cx="6858000" cy="98738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新制：</a:t>
              </a:r>
              <a:endParaRPr lang="en-US" altLang="zh-CN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處罰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2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次未改，加重處罰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30~100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萬元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714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575051" y="3282490"/>
            <a:ext cx="3538136" cy="1958940"/>
            <a:chOff x="0" y="142875"/>
            <a:chExt cx="4717515" cy="2611920"/>
          </a:xfrm>
        </p:grpSpPr>
        <p:sp>
          <p:nvSpPr>
            <p:cNvPr id="3" name="TextBox 3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 dirty="0">
                  <a:solidFill>
                    <a:srgbClr val="191919"/>
                  </a:solidFill>
                  <a:latin typeface="HK Grotesk Light"/>
                </a:rPr>
                <a:t>01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789943"/>
              <a:ext cx="4717515" cy="558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遠雄</a:t>
              </a:r>
              <a:r>
                <a:rPr lang="en-US" altLang="zh-CN" sz="3200" dirty="0">
                  <a:solidFill>
                    <a:srgbClr val="191919"/>
                  </a:solidFill>
                  <a:latin typeface="HK Grotesk Light"/>
                </a:rPr>
                <a:t>CASA</a:t>
              </a: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簡介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8575051" y="5988061"/>
            <a:ext cx="3538136" cy="1958940"/>
            <a:chOff x="0" y="142875"/>
            <a:chExt cx="4717515" cy="2611920"/>
          </a:xfrm>
        </p:grpSpPr>
        <p:sp>
          <p:nvSpPr>
            <p:cNvPr id="7" name="TextBox 7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191919"/>
                  </a:solidFill>
                  <a:latin typeface="HK Grotesk Light"/>
                </a:rPr>
                <a:t>03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789942"/>
              <a:ext cx="4717515" cy="5744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資料處理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12778915" y="3282490"/>
            <a:ext cx="3538136" cy="1958940"/>
            <a:chOff x="0" y="142875"/>
            <a:chExt cx="4717515" cy="2611920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191919"/>
                  </a:solidFill>
                  <a:latin typeface="HK Grotesk Light"/>
                </a:rPr>
                <a:t>02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789943"/>
              <a:ext cx="4717515" cy="5744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資料構成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13" name="AutoShape 13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12778915" y="5988061"/>
            <a:ext cx="3538136" cy="1958940"/>
            <a:chOff x="0" y="142875"/>
            <a:chExt cx="4717515" cy="261192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142875"/>
              <a:ext cx="2649163" cy="1482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000"/>
                </a:lnSpc>
              </a:pPr>
              <a:r>
                <a:rPr lang="en-US" sz="8000">
                  <a:solidFill>
                    <a:srgbClr val="191919"/>
                  </a:solidFill>
                  <a:latin typeface="HK Grotesk Light"/>
                </a:rPr>
                <a:t>04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789943"/>
              <a:ext cx="4717515" cy="5582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3200" dirty="0">
                  <a:solidFill>
                    <a:srgbClr val="191919"/>
                  </a:solidFill>
                  <a:latin typeface="HK Grotesk Light"/>
                </a:rPr>
                <a:t>欄位介紹</a:t>
              </a:r>
              <a:endParaRPr lang="en-US" sz="3200" dirty="0">
                <a:solidFill>
                  <a:srgbClr val="191919"/>
                </a:solidFill>
                <a:latin typeface="HK Grotesk Light"/>
              </a:endParaRPr>
            </a:p>
          </p:txBody>
        </p:sp>
        <p:sp>
          <p:nvSpPr>
            <p:cNvPr id="17" name="AutoShape 17"/>
            <p:cNvSpPr/>
            <p:nvPr/>
          </p:nvSpPr>
          <p:spPr>
            <a:xfrm>
              <a:off x="0" y="2754795"/>
              <a:ext cx="4717515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1422975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grpSp>
        <p:nvGrpSpPr>
          <p:cNvPr id="24" name="Group 2">
            <a:extLst>
              <a:ext uri="{FF2B5EF4-FFF2-40B4-BE49-F238E27FC236}">
                <a16:creationId xmlns:a16="http://schemas.microsoft.com/office/drawing/2014/main" id="{706B4C03-0FB2-434D-A8AE-9B913730D01C}"/>
              </a:ext>
            </a:extLst>
          </p:cNvPr>
          <p:cNvGrpSpPr/>
          <p:nvPr/>
        </p:nvGrpSpPr>
        <p:grpSpPr>
          <a:xfrm>
            <a:off x="1028700" y="1193468"/>
            <a:ext cx="6169540" cy="1621409"/>
            <a:chOff x="0" y="0"/>
            <a:chExt cx="8226053" cy="2161879"/>
          </a:xfrm>
        </p:grpSpPr>
        <p:sp>
          <p:nvSpPr>
            <p:cNvPr id="25" name="TextBox 3">
              <a:extLst>
                <a:ext uri="{FF2B5EF4-FFF2-40B4-BE49-F238E27FC236}">
                  <a16:creationId xmlns:a16="http://schemas.microsoft.com/office/drawing/2014/main" id="{08C31CB5-6AA5-184A-A876-95FC55F607ED}"/>
                </a:ext>
              </a:extLst>
            </p:cNvPr>
            <p:cNvSpPr txBox="1"/>
            <p:nvPr/>
          </p:nvSpPr>
          <p:spPr>
            <a:xfrm>
              <a:off x="0" y="634708"/>
              <a:ext cx="8226053" cy="15271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資料介紹</a:t>
              </a:r>
              <a:endParaRPr lang="en-US" sz="8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endParaRPr>
            </a:p>
          </p:txBody>
        </p:sp>
        <p:sp>
          <p:nvSpPr>
            <p:cNvPr id="26" name="AutoShape 5">
              <a:extLst>
                <a:ext uri="{FF2B5EF4-FFF2-40B4-BE49-F238E27FC236}">
                  <a16:creationId xmlns:a16="http://schemas.microsoft.com/office/drawing/2014/main" id="{9B580F5E-7ADB-E642-8232-F41FE5A61B94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29" name="投影片編號版面配置區 28">
            <a:extLst>
              <a:ext uri="{FF2B5EF4-FFF2-40B4-BE49-F238E27FC236}">
                <a16:creationId xmlns:a16="http://schemas.microsoft.com/office/drawing/2014/main" id="{C0632743-43F5-124F-A035-69BF18AFD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800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3468"/>
            <a:ext cx="6169540" cy="1651289"/>
            <a:chOff x="0" y="0"/>
            <a:chExt cx="8226053" cy="2201719"/>
          </a:xfrm>
        </p:grpSpPr>
        <p:sp>
          <p:nvSpPr>
            <p:cNvPr id="3" name="TextBox 3"/>
            <p:cNvSpPr txBox="1"/>
            <p:nvPr/>
          </p:nvSpPr>
          <p:spPr>
            <a:xfrm>
              <a:off x="0" y="634708"/>
              <a:ext cx="8226053" cy="1567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遠雄</a:t>
              </a:r>
              <a:r>
                <a:rPr lang="en-US" altLang="zh-TW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CASA</a:t>
              </a: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1028700" y="3162300"/>
            <a:ext cx="7574556" cy="4771391"/>
            <a:chOff x="0" y="0"/>
            <a:chExt cx="10099408" cy="6361855"/>
          </a:xfrm>
        </p:grpSpPr>
        <p:sp>
          <p:nvSpPr>
            <p:cNvPr id="9" name="TextBox 9"/>
            <p:cNvSpPr txBox="1"/>
            <p:nvPr/>
          </p:nvSpPr>
          <p:spPr>
            <a:xfrm>
              <a:off x="561716" y="1625600"/>
              <a:ext cx="9537692" cy="473625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地址：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新北市中和區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屋齡：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3 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年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樓高：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23 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樓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房型：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2~3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房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坪數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26~51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 </a:t>
              </a: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坪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公設比：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33~34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％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建設公司： 遠雄建設</a:t>
              </a:r>
              <a:endParaRPr lang="en-US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0"/>
              <a:ext cx="10099408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AB83C4F4-E941-6D48-B11A-1AC05C87C2D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2360" y="1281731"/>
            <a:ext cx="8737497" cy="7723537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A2A07082-430B-6242-91C7-989A9C8993A2}"/>
              </a:ext>
            </a:extLst>
          </p:cNvPr>
          <p:cNvSpPr/>
          <p:nvPr/>
        </p:nvSpPr>
        <p:spPr>
          <a:xfrm>
            <a:off x="1028700" y="3479844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000" dirty="0">
                <a:solidFill>
                  <a:srgbClr val="333333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社區概況</a:t>
            </a:r>
            <a:endParaRPr lang="zh-TW" altLang="en-US" sz="4000" u="none" strike="noStrike" dirty="0">
              <a:solidFill>
                <a:srgbClr val="333333"/>
              </a:solidFill>
              <a:effectLst/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03CFD481-7B6F-244B-982C-D2258C1CE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193468"/>
            <a:ext cx="6169540" cy="1651289"/>
            <a:chOff x="0" y="0"/>
            <a:chExt cx="8226053" cy="2201719"/>
          </a:xfrm>
        </p:grpSpPr>
        <p:sp>
          <p:nvSpPr>
            <p:cNvPr id="3" name="TextBox 3"/>
            <p:cNvSpPr txBox="1"/>
            <p:nvPr/>
          </p:nvSpPr>
          <p:spPr>
            <a:xfrm>
              <a:off x="0" y="634708"/>
              <a:ext cx="8226053" cy="15670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000" dirty="0">
                  <a:solidFill>
                    <a:srgbClr val="191919"/>
                  </a:solidFill>
                  <a:latin typeface="PingFang TC Medium" panose="020B0400000000000000" pitchFamily="34" charset="-120"/>
                  <a:ea typeface="PingFang TC Medium" panose="020B0400000000000000" pitchFamily="34" charset="-120"/>
                </a:rPr>
                <a:t>資料構成</a:t>
              </a:r>
              <a:endParaRPr lang="en-US" sz="8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6" name="Group 6"/>
          <p:cNvGrpSpPr/>
          <p:nvPr/>
        </p:nvGrpSpPr>
        <p:grpSpPr>
          <a:xfrm>
            <a:off x="7453085" y="1193468"/>
            <a:ext cx="7574558" cy="2178770"/>
            <a:chOff x="0" y="0"/>
            <a:chExt cx="10099410" cy="2905026"/>
          </a:xfrm>
        </p:grpSpPr>
        <p:sp>
          <p:nvSpPr>
            <p:cNvPr id="7" name="TextBox 7"/>
            <p:cNvSpPr txBox="1"/>
            <p:nvPr/>
          </p:nvSpPr>
          <p:spPr>
            <a:xfrm>
              <a:off x="1327367" y="763916"/>
              <a:ext cx="8226053" cy="609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新北市資料</a:t>
              </a:r>
              <a:endParaRPr lang="en-US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763916"/>
              <a:ext cx="1011195" cy="5969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3200">
                  <a:solidFill>
                    <a:srgbClr val="191919"/>
                  </a:solidFill>
                  <a:latin typeface="HK Grotesk Medium"/>
                </a:rPr>
                <a:t>01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327367" y="1588512"/>
              <a:ext cx="8772043" cy="13165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資料筆數：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148,585 </a:t>
              </a: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筆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欄位個數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36</a:t>
              </a:r>
              <a:endParaRPr lang="en-US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0"/>
              <a:ext cx="10099408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grpSp>
        <p:nvGrpSpPr>
          <p:cNvPr id="17" name="Group 6">
            <a:extLst>
              <a:ext uri="{FF2B5EF4-FFF2-40B4-BE49-F238E27FC236}">
                <a16:creationId xmlns:a16="http://schemas.microsoft.com/office/drawing/2014/main" id="{82CF6ABD-BCDF-054F-B004-8252DBB875B1}"/>
              </a:ext>
            </a:extLst>
          </p:cNvPr>
          <p:cNvGrpSpPr/>
          <p:nvPr/>
        </p:nvGrpSpPr>
        <p:grpSpPr>
          <a:xfrm>
            <a:off x="7436842" y="3879130"/>
            <a:ext cx="7574558" cy="2178770"/>
            <a:chOff x="0" y="0"/>
            <a:chExt cx="10099410" cy="2905026"/>
          </a:xfrm>
        </p:grpSpPr>
        <p:sp>
          <p:nvSpPr>
            <p:cNvPr id="18" name="TextBox 7">
              <a:extLst>
                <a:ext uri="{FF2B5EF4-FFF2-40B4-BE49-F238E27FC236}">
                  <a16:creationId xmlns:a16="http://schemas.microsoft.com/office/drawing/2014/main" id="{A3AC38E0-AE23-FE48-AD32-B8E63AC8A94B}"/>
                </a:ext>
              </a:extLst>
            </p:cNvPr>
            <p:cNvSpPr txBox="1"/>
            <p:nvPr/>
          </p:nvSpPr>
          <p:spPr>
            <a:xfrm>
              <a:off x="1327367" y="763916"/>
              <a:ext cx="8226053" cy="609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中和區資料</a:t>
              </a:r>
              <a:endParaRPr lang="en-US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19" name="TextBox 8">
              <a:extLst>
                <a:ext uri="{FF2B5EF4-FFF2-40B4-BE49-F238E27FC236}">
                  <a16:creationId xmlns:a16="http://schemas.microsoft.com/office/drawing/2014/main" id="{45E24197-B6A1-3047-83A5-A4B9CDE6DD49}"/>
                </a:ext>
              </a:extLst>
            </p:cNvPr>
            <p:cNvSpPr txBox="1"/>
            <p:nvPr/>
          </p:nvSpPr>
          <p:spPr>
            <a:xfrm>
              <a:off x="0" y="763916"/>
              <a:ext cx="1011195" cy="5744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3200" dirty="0">
                  <a:solidFill>
                    <a:srgbClr val="191919"/>
                  </a:solidFill>
                  <a:latin typeface="HK Grotesk Medium"/>
                </a:rPr>
                <a:t>02</a:t>
              </a:r>
            </a:p>
          </p:txBody>
        </p:sp>
        <p:sp>
          <p:nvSpPr>
            <p:cNvPr id="20" name="TextBox 9">
              <a:extLst>
                <a:ext uri="{FF2B5EF4-FFF2-40B4-BE49-F238E27FC236}">
                  <a16:creationId xmlns:a16="http://schemas.microsoft.com/office/drawing/2014/main" id="{56580B17-FA9C-6C4A-B47D-96E4BCDA0DD1}"/>
                </a:ext>
              </a:extLst>
            </p:cNvPr>
            <p:cNvSpPr txBox="1"/>
            <p:nvPr/>
          </p:nvSpPr>
          <p:spPr>
            <a:xfrm>
              <a:off x="1327367" y="1588512"/>
              <a:ext cx="8772043" cy="13165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資料筆數：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12,679 </a:t>
              </a: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筆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欄位個數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36</a:t>
              </a:r>
              <a:endParaRPr lang="en-US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21" name="AutoShape 10">
              <a:extLst>
                <a:ext uri="{FF2B5EF4-FFF2-40B4-BE49-F238E27FC236}">
                  <a16:creationId xmlns:a16="http://schemas.microsoft.com/office/drawing/2014/main" id="{C375073D-7749-204D-A6E8-4277DD9CB93C}"/>
                </a:ext>
              </a:extLst>
            </p:cNvPr>
            <p:cNvSpPr/>
            <p:nvPr/>
          </p:nvSpPr>
          <p:spPr>
            <a:xfrm>
              <a:off x="0" y="0"/>
              <a:ext cx="10099408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22" name="Group 6">
            <a:extLst>
              <a:ext uri="{FF2B5EF4-FFF2-40B4-BE49-F238E27FC236}">
                <a16:creationId xmlns:a16="http://schemas.microsoft.com/office/drawing/2014/main" id="{4942D9FC-0B32-A541-AD4B-FA71732B8F98}"/>
              </a:ext>
            </a:extLst>
          </p:cNvPr>
          <p:cNvGrpSpPr/>
          <p:nvPr/>
        </p:nvGrpSpPr>
        <p:grpSpPr>
          <a:xfrm>
            <a:off x="7436842" y="6515100"/>
            <a:ext cx="7574558" cy="2178770"/>
            <a:chOff x="0" y="0"/>
            <a:chExt cx="10099410" cy="2905026"/>
          </a:xfrm>
        </p:grpSpPr>
        <p:sp>
          <p:nvSpPr>
            <p:cNvPr id="23" name="TextBox 7">
              <a:extLst>
                <a:ext uri="{FF2B5EF4-FFF2-40B4-BE49-F238E27FC236}">
                  <a16:creationId xmlns:a16="http://schemas.microsoft.com/office/drawing/2014/main" id="{7C627426-3B5C-2C49-B442-51BA7E7F4BF3}"/>
                </a:ext>
              </a:extLst>
            </p:cNvPr>
            <p:cNvSpPr txBox="1"/>
            <p:nvPr/>
          </p:nvSpPr>
          <p:spPr>
            <a:xfrm>
              <a:off x="1327367" y="763916"/>
              <a:ext cx="8226053" cy="609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遠雄</a:t>
              </a:r>
              <a:r>
                <a:rPr lang="en-US" altLang="zh-CN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CASA</a:t>
              </a: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資料</a:t>
              </a:r>
              <a:endParaRPr lang="en-US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24" name="TextBox 8">
              <a:extLst>
                <a:ext uri="{FF2B5EF4-FFF2-40B4-BE49-F238E27FC236}">
                  <a16:creationId xmlns:a16="http://schemas.microsoft.com/office/drawing/2014/main" id="{7449A83B-4CD6-9B48-BE6C-58F952695CC3}"/>
                </a:ext>
              </a:extLst>
            </p:cNvPr>
            <p:cNvSpPr txBox="1"/>
            <p:nvPr/>
          </p:nvSpPr>
          <p:spPr>
            <a:xfrm>
              <a:off x="0" y="763916"/>
              <a:ext cx="1011195" cy="5744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sz="3200" dirty="0">
                  <a:solidFill>
                    <a:srgbClr val="191919"/>
                  </a:solidFill>
                  <a:latin typeface="HK Grotesk Medium"/>
                </a:rPr>
                <a:t>03</a:t>
              </a:r>
            </a:p>
          </p:txBody>
        </p:sp>
        <p:sp>
          <p:nvSpPr>
            <p:cNvPr id="25" name="TextBox 9">
              <a:extLst>
                <a:ext uri="{FF2B5EF4-FFF2-40B4-BE49-F238E27FC236}">
                  <a16:creationId xmlns:a16="http://schemas.microsoft.com/office/drawing/2014/main" id="{DDD2BEC5-DF60-884D-8A3B-F3376D1028DE}"/>
                </a:ext>
              </a:extLst>
            </p:cNvPr>
            <p:cNvSpPr txBox="1"/>
            <p:nvPr/>
          </p:nvSpPr>
          <p:spPr>
            <a:xfrm>
              <a:off x="1327367" y="1588512"/>
              <a:ext cx="8772043" cy="13165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020"/>
                </a:lnSpc>
              </a:pP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資料筆數：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423 </a:t>
              </a: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筆</a:t>
              </a:r>
              <a:endParaRPr lang="en-US" altLang="zh-TW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  <a:p>
              <a:pPr>
                <a:lnSpc>
                  <a:spcPts val="4020"/>
                </a:lnSpc>
              </a:pPr>
              <a:r>
                <a:rPr lang="zh-CN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欄位個數</a:t>
              </a:r>
              <a:r>
                <a:rPr lang="zh-TW" altLang="en-US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： </a:t>
              </a:r>
              <a:r>
                <a:rPr lang="en-US" altLang="zh-TW" sz="24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20</a:t>
              </a:r>
              <a:endParaRPr lang="en-US" sz="24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26" name="AutoShape 10">
              <a:extLst>
                <a:ext uri="{FF2B5EF4-FFF2-40B4-BE49-F238E27FC236}">
                  <a16:creationId xmlns:a16="http://schemas.microsoft.com/office/drawing/2014/main" id="{B3A064BF-809A-FD4F-A824-23AFFAF6FBE7}"/>
                </a:ext>
              </a:extLst>
            </p:cNvPr>
            <p:cNvSpPr/>
            <p:nvPr/>
          </p:nvSpPr>
          <p:spPr>
            <a:xfrm>
              <a:off x="0" y="0"/>
              <a:ext cx="10099408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2" name="投影片編號版面配置區 11">
            <a:extLst>
              <a:ext uri="{FF2B5EF4-FFF2-40B4-BE49-F238E27FC236}">
                <a16:creationId xmlns:a16="http://schemas.microsoft.com/office/drawing/2014/main" id="{27B73690-79A2-014B-9A92-4BCA6653F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21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 flipV="1">
            <a:off x="5040389" y="5274069"/>
            <a:ext cx="8512023" cy="0"/>
          </a:xfrm>
          <a:prstGeom prst="line">
            <a:avLst/>
          </a:prstGeom>
          <a:ln w="9525" cap="rnd">
            <a:solidFill>
              <a:srgbClr val="191919"/>
            </a:solidFill>
            <a:prstDash val="solid"/>
            <a:headEnd type="none" w="sm" len="sm"/>
            <a:tailEnd type="oval" w="lg" len="lg"/>
          </a:ln>
        </p:spPr>
        <p:txBody>
          <a:bodyPr/>
          <a:lstStyle/>
          <a:p>
            <a:r>
              <a:rPr lang="zh-TW" altLang="en" dirty="0"/>
              <a:t>Ｘ</a:t>
            </a:r>
            <a:endParaRPr lang="zh-TW" altLang="en-US" dirty="0"/>
          </a:p>
        </p:txBody>
      </p:sp>
      <p:grpSp>
        <p:nvGrpSpPr>
          <p:cNvPr id="4" name="Group 4"/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836048" y="571500"/>
            <a:ext cx="946844" cy="946844"/>
            <a:chOff x="0" y="0"/>
            <a:chExt cx="1262459" cy="1262459"/>
          </a:xfrm>
        </p:grpSpPr>
        <p:sp>
          <p:nvSpPr>
            <p:cNvPr id="8" name="Freeform 8"/>
            <p:cNvSpPr/>
            <p:nvPr/>
          </p:nvSpPr>
          <p:spPr>
            <a:xfrm rot="-5400000">
              <a:off x="0" y="0"/>
              <a:ext cx="1262459" cy="1262459"/>
            </a:xfrm>
            <a:custGeom>
              <a:avLst/>
              <a:gdLst/>
              <a:ahLst/>
              <a:cxnLst/>
              <a:rect l="l" t="t" r="r" b="b"/>
              <a:pathLst>
                <a:path w="1262459" h="1262459">
                  <a:moveTo>
                    <a:pt x="0" y="0"/>
                  </a:moveTo>
                  <a:lnTo>
                    <a:pt x="1262459" y="0"/>
                  </a:lnTo>
                  <a:lnTo>
                    <a:pt x="1262459" y="1262459"/>
                  </a:lnTo>
                  <a:lnTo>
                    <a:pt x="0" y="1262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TextBox 9"/>
            <p:cNvSpPr txBox="1"/>
            <p:nvPr/>
          </p:nvSpPr>
          <p:spPr>
            <a:xfrm>
              <a:off x="260513" y="321561"/>
              <a:ext cx="741434" cy="587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282" dirty="0">
                  <a:solidFill>
                    <a:srgbClr val="FFFFFF"/>
                  </a:solidFill>
                  <a:latin typeface="HK Grotesk Medium"/>
                </a:rPr>
                <a:t>1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836048" y="2694507"/>
            <a:ext cx="946844" cy="946844"/>
            <a:chOff x="0" y="0"/>
            <a:chExt cx="1262459" cy="1262459"/>
          </a:xfrm>
        </p:grpSpPr>
        <p:sp>
          <p:nvSpPr>
            <p:cNvPr id="11" name="Freeform 11"/>
            <p:cNvSpPr/>
            <p:nvPr/>
          </p:nvSpPr>
          <p:spPr>
            <a:xfrm rot="-5400000">
              <a:off x="0" y="0"/>
              <a:ext cx="1262459" cy="1262459"/>
            </a:xfrm>
            <a:custGeom>
              <a:avLst/>
              <a:gdLst/>
              <a:ahLst/>
              <a:cxnLst/>
              <a:rect l="l" t="t" r="r" b="b"/>
              <a:pathLst>
                <a:path w="1262459" h="1262459">
                  <a:moveTo>
                    <a:pt x="0" y="0"/>
                  </a:moveTo>
                  <a:lnTo>
                    <a:pt x="1262459" y="0"/>
                  </a:lnTo>
                  <a:lnTo>
                    <a:pt x="1262459" y="1262459"/>
                  </a:lnTo>
                  <a:lnTo>
                    <a:pt x="0" y="1262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" name="TextBox 12"/>
            <p:cNvSpPr txBox="1"/>
            <p:nvPr/>
          </p:nvSpPr>
          <p:spPr>
            <a:xfrm>
              <a:off x="260513" y="321561"/>
              <a:ext cx="741434" cy="5879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282">
                  <a:solidFill>
                    <a:srgbClr val="FFFFFF"/>
                  </a:solidFill>
                  <a:latin typeface="HK Grotesk Medium"/>
                </a:rPr>
                <a:t>2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8836048" y="7092256"/>
            <a:ext cx="946844" cy="946844"/>
            <a:chOff x="0" y="0"/>
            <a:chExt cx="1262459" cy="1262459"/>
          </a:xfrm>
        </p:grpSpPr>
        <p:sp>
          <p:nvSpPr>
            <p:cNvPr id="20" name="Freeform 20"/>
            <p:cNvSpPr/>
            <p:nvPr/>
          </p:nvSpPr>
          <p:spPr>
            <a:xfrm rot="-5400000">
              <a:off x="0" y="0"/>
              <a:ext cx="1262459" cy="1262459"/>
            </a:xfrm>
            <a:custGeom>
              <a:avLst/>
              <a:gdLst/>
              <a:ahLst/>
              <a:cxnLst/>
              <a:rect l="l" t="t" r="r" b="b"/>
              <a:pathLst>
                <a:path w="1262459" h="1262459">
                  <a:moveTo>
                    <a:pt x="0" y="0"/>
                  </a:moveTo>
                  <a:lnTo>
                    <a:pt x="1262459" y="0"/>
                  </a:lnTo>
                  <a:lnTo>
                    <a:pt x="1262459" y="1262459"/>
                  </a:lnTo>
                  <a:lnTo>
                    <a:pt x="0" y="1262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21" name="TextBox 21"/>
            <p:cNvSpPr txBox="1"/>
            <p:nvPr/>
          </p:nvSpPr>
          <p:spPr>
            <a:xfrm>
              <a:off x="260513" y="321561"/>
              <a:ext cx="741434" cy="6052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282" dirty="0">
                  <a:solidFill>
                    <a:srgbClr val="FFFFFF"/>
                  </a:solidFill>
                  <a:latin typeface="HK Grotesk Medium"/>
                </a:rPr>
                <a:t>4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0513537" y="1866900"/>
            <a:ext cx="7241061" cy="2873547"/>
            <a:chOff x="0" y="-28575"/>
            <a:chExt cx="7222075" cy="1937203"/>
          </a:xfrm>
        </p:grpSpPr>
        <p:sp>
          <p:nvSpPr>
            <p:cNvPr id="32" name="TextBox 32"/>
            <p:cNvSpPr txBox="1"/>
            <p:nvPr/>
          </p:nvSpPr>
          <p:spPr>
            <a:xfrm>
              <a:off x="0" y="-28575"/>
              <a:ext cx="7222075" cy="5693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篩選資料：</a:t>
              </a:r>
              <a:endParaRPr lang="en-US" sz="26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0" y="366908"/>
              <a:ext cx="7222075" cy="15417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2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1. </a:t>
              </a:r>
              <a:r>
                <a:rPr lang="zh-CN" altLang="en-US" sz="22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主要用途為「住家用」。</a:t>
              </a:r>
              <a:endParaRPr lang="en-US" altLang="zh-CN" sz="22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  <a:p>
              <a:pPr>
                <a:lnSpc>
                  <a:spcPts val="3000"/>
                </a:lnSpc>
              </a:pPr>
              <a:r>
                <a:rPr 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2. </a:t>
              </a:r>
              <a:r>
                <a:rPr lang="zh-CN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交易年份在民國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 </a:t>
              </a:r>
              <a:r>
                <a:rPr lang="en-US" altLang="zh-CN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101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 至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 112 </a:t>
              </a:r>
              <a:r>
                <a:rPr lang="zh-CN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年之間。</a:t>
              </a:r>
              <a:endParaRPr lang="en-US" altLang="zh-CN" sz="20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3. </a:t>
              </a:r>
              <a:r>
                <a:rPr lang="zh-CN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交易標的為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「房地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(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土地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+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建物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)+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車位」或「房地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(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土地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+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建物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)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」。</a:t>
              </a:r>
              <a:endParaRPr lang="en-US" altLang="zh-TW" sz="20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4. 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建物現況格局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_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房</a:t>
              </a:r>
              <a:r>
                <a:rPr lang="zh-CN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為</a:t>
              </a:r>
              <a:r>
                <a:rPr lang="en-US" altLang="zh-CN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 2 ~ 4 </a:t>
              </a:r>
              <a:r>
                <a:rPr lang="zh-CN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房。</a:t>
              </a:r>
              <a:endParaRPr lang="en-US" altLang="zh-CN" sz="20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5. 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建物現況格局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_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廳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 1</a:t>
              </a:r>
              <a:r>
                <a:rPr lang="en-US" altLang="zh-CN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 ~ 2 </a:t>
              </a:r>
              <a:r>
                <a:rPr lang="zh-CN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廳。</a:t>
              </a:r>
              <a:endParaRPr lang="en-US" altLang="zh-CN" sz="20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  <a:p>
              <a:pPr>
                <a:lnSpc>
                  <a:spcPts val="3000"/>
                </a:lnSpc>
              </a:pPr>
              <a:r>
                <a:rPr lang="en-US" altLang="zh-CN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6. 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建物現況格局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_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衛</a:t>
              </a:r>
              <a:r>
                <a:rPr lang="en-US" altLang="zh-TW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 1</a:t>
              </a:r>
              <a:r>
                <a:rPr lang="en-US" altLang="zh-CN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 ~ 2 </a:t>
              </a:r>
              <a:r>
                <a:rPr lang="zh-CN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衛。</a:t>
              </a:r>
              <a:endParaRPr lang="en-US" altLang="zh-CN" sz="20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0477252" y="819660"/>
            <a:ext cx="5452842" cy="525347"/>
            <a:chOff x="-48381" y="285233"/>
            <a:chExt cx="7270456" cy="700463"/>
          </a:xfrm>
        </p:grpSpPr>
        <p:sp>
          <p:nvSpPr>
            <p:cNvPr id="35" name="TextBox 35"/>
            <p:cNvSpPr txBox="1"/>
            <p:nvPr/>
          </p:nvSpPr>
          <p:spPr>
            <a:xfrm>
              <a:off x="-48381" y="285233"/>
              <a:ext cx="7222075" cy="5693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統一將資料從平方公尺換算成坪</a:t>
              </a:r>
              <a:r>
                <a:rPr lang="zh-CN" altLang="en-US" sz="2600" dirty="0">
                  <a:solidFill>
                    <a:srgbClr val="191919"/>
                  </a:solidFill>
                  <a:latin typeface="HK Grotesk Medium"/>
                </a:rPr>
                <a:t>。</a:t>
              </a:r>
              <a:endParaRPr lang="en-US" sz="2600" dirty="0">
                <a:solidFill>
                  <a:srgbClr val="191919"/>
                </a:solidFill>
                <a:latin typeface="HK Grotesk Medium"/>
              </a:endParaRP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549764"/>
              <a:ext cx="7222075" cy="4359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</a:pPr>
              <a:endParaRPr lang="en-US" sz="2000" dirty="0">
                <a:solidFill>
                  <a:srgbClr val="191919"/>
                </a:solidFill>
                <a:latin typeface="HK Grotesk Light"/>
              </a:endParaRPr>
            </a:p>
          </p:txBody>
        </p:sp>
      </p:grpSp>
      <p:sp>
        <p:nvSpPr>
          <p:cNvPr id="39" name="TextBox 16">
            <a:extLst>
              <a:ext uri="{FF2B5EF4-FFF2-40B4-BE49-F238E27FC236}">
                <a16:creationId xmlns:a16="http://schemas.microsoft.com/office/drawing/2014/main" id="{273F56BC-76C0-724C-B60F-D4DF594EAEFA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grpSp>
        <p:nvGrpSpPr>
          <p:cNvPr id="49" name="Group 13">
            <a:extLst>
              <a:ext uri="{FF2B5EF4-FFF2-40B4-BE49-F238E27FC236}">
                <a16:creationId xmlns:a16="http://schemas.microsoft.com/office/drawing/2014/main" id="{97EAB79D-8AA5-8541-AAD0-8BC7A0DC3B37}"/>
              </a:ext>
            </a:extLst>
          </p:cNvPr>
          <p:cNvGrpSpPr/>
          <p:nvPr/>
        </p:nvGrpSpPr>
        <p:grpSpPr>
          <a:xfrm>
            <a:off x="8836048" y="5219700"/>
            <a:ext cx="946844" cy="946844"/>
            <a:chOff x="0" y="0"/>
            <a:chExt cx="1262459" cy="1262459"/>
          </a:xfrm>
        </p:grpSpPr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72597382-3BF2-1A45-AE64-CDF2DE436E80}"/>
                </a:ext>
              </a:extLst>
            </p:cNvPr>
            <p:cNvSpPr/>
            <p:nvPr/>
          </p:nvSpPr>
          <p:spPr>
            <a:xfrm rot="-5400000">
              <a:off x="0" y="0"/>
              <a:ext cx="1262459" cy="1262459"/>
            </a:xfrm>
            <a:custGeom>
              <a:avLst/>
              <a:gdLst/>
              <a:ahLst/>
              <a:cxnLst/>
              <a:rect l="l" t="t" r="r" b="b"/>
              <a:pathLst>
                <a:path w="1262459" h="1262459">
                  <a:moveTo>
                    <a:pt x="0" y="0"/>
                  </a:moveTo>
                  <a:lnTo>
                    <a:pt x="1262459" y="0"/>
                  </a:lnTo>
                  <a:lnTo>
                    <a:pt x="1262459" y="1262459"/>
                  </a:lnTo>
                  <a:lnTo>
                    <a:pt x="0" y="1262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1" name="TextBox 15">
              <a:extLst>
                <a:ext uri="{FF2B5EF4-FFF2-40B4-BE49-F238E27FC236}">
                  <a16:creationId xmlns:a16="http://schemas.microsoft.com/office/drawing/2014/main" id="{1346094A-7CE2-8544-8D2F-6B9AD6B1B96F}"/>
                </a:ext>
              </a:extLst>
            </p:cNvPr>
            <p:cNvSpPr txBox="1"/>
            <p:nvPr/>
          </p:nvSpPr>
          <p:spPr>
            <a:xfrm>
              <a:off x="260513" y="321561"/>
              <a:ext cx="741434" cy="6052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282" dirty="0">
                  <a:solidFill>
                    <a:srgbClr val="FFFFFF"/>
                  </a:solidFill>
                  <a:latin typeface="HK Grotesk Medium"/>
                </a:rPr>
                <a:t>3</a:t>
              </a:r>
            </a:p>
          </p:txBody>
        </p:sp>
      </p:grpSp>
      <p:grpSp>
        <p:nvGrpSpPr>
          <p:cNvPr id="55" name="Group 31">
            <a:extLst>
              <a:ext uri="{FF2B5EF4-FFF2-40B4-BE49-F238E27FC236}">
                <a16:creationId xmlns:a16="http://schemas.microsoft.com/office/drawing/2014/main" id="{EC885FD4-798C-8C4C-965B-87883A042CFC}"/>
              </a:ext>
            </a:extLst>
          </p:cNvPr>
          <p:cNvGrpSpPr/>
          <p:nvPr/>
        </p:nvGrpSpPr>
        <p:grpSpPr>
          <a:xfrm>
            <a:off x="10513537" y="5242036"/>
            <a:ext cx="4878863" cy="957383"/>
            <a:chOff x="0" y="-28575"/>
            <a:chExt cx="7222075" cy="645420"/>
          </a:xfrm>
        </p:grpSpPr>
        <p:sp>
          <p:nvSpPr>
            <p:cNvPr id="56" name="TextBox 32">
              <a:extLst>
                <a:ext uri="{FF2B5EF4-FFF2-40B4-BE49-F238E27FC236}">
                  <a16:creationId xmlns:a16="http://schemas.microsoft.com/office/drawing/2014/main" id="{9CD5198C-A23F-F049-9A4C-851D727022D0}"/>
                </a:ext>
              </a:extLst>
            </p:cNvPr>
            <p:cNvSpPr txBox="1"/>
            <p:nvPr/>
          </p:nvSpPr>
          <p:spPr>
            <a:xfrm>
              <a:off x="0" y="-28575"/>
              <a:ext cx="7222075" cy="2859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刪除資料：</a:t>
              </a:r>
              <a:endParaRPr lang="en-US" sz="26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57" name="TextBox 33">
              <a:extLst>
                <a:ext uri="{FF2B5EF4-FFF2-40B4-BE49-F238E27FC236}">
                  <a16:creationId xmlns:a16="http://schemas.microsoft.com/office/drawing/2014/main" id="{4433EA10-B265-4D40-8C1E-BECF93CEAB31}"/>
                </a:ext>
              </a:extLst>
            </p:cNvPr>
            <p:cNvSpPr txBox="1"/>
            <p:nvPr/>
          </p:nvSpPr>
          <p:spPr>
            <a:xfrm>
              <a:off x="0" y="366908"/>
              <a:ext cx="7222075" cy="2499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zh-TW" altLang="en-US" sz="22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將備註分類，並刪除不考慮的資料。</a:t>
              </a:r>
              <a:endParaRPr lang="en-US" altLang="zh-CN" sz="20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</p:txBody>
        </p:sp>
      </p:grpSp>
      <p:grpSp>
        <p:nvGrpSpPr>
          <p:cNvPr id="60" name="Group 31">
            <a:extLst>
              <a:ext uri="{FF2B5EF4-FFF2-40B4-BE49-F238E27FC236}">
                <a16:creationId xmlns:a16="http://schemas.microsoft.com/office/drawing/2014/main" id="{60BE7148-A8AF-A144-9168-004F9EBF70CE}"/>
              </a:ext>
            </a:extLst>
          </p:cNvPr>
          <p:cNvGrpSpPr/>
          <p:nvPr/>
        </p:nvGrpSpPr>
        <p:grpSpPr>
          <a:xfrm>
            <a:off x="10515600" y="6972300"/>
            <a:ext cx="7241061" cy="1334664"/>
            <a:chOff x="0" y="-28575"/>
            <a:chExt cx="7222075" cy="899764"/>
          </a:xfrm>
        </p:grpSpPr>
        <p:sp>
          <p:nvSpPr>
            <p:cNvPr id="61" name="TextBox 32">
              <a:extLst>
                <a:ext uri="{FF2B5EF4-FFF2-40B4-BE49-F238E27FC236}">
                  <a16:creationId xmlns:a16="http://schemas.microsoft.com/office/drawing/2014/main" id="{62AAA7DF-2DC4-6344-A951-83F3A318F76F}"/>
                </a:ext>
              </a:extLst>
            </p:cNvPr>
            <p:cNvSpPr txBox="1"/>
            <p:nvPr/>
          </p:nvSpPr>
          <p:spPr>
            <a:xfrm>
              <a:off x="0" y="-28575"/>
              <a:ext cx="7222075" cy="2859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刪除及增設欄位：</a:t>
              </a:r>
              <a:endParaRPr lang="en-US" sz="26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62" name="TextBox 33">
              <a:extLst>
                <a:ext uri="{FF2B5EF4-FFF2-40B4-BE49-F238E27FC236}">
                  <a16:creationId xmlns:a16="http://schemas.microsoft.com/office/drawing/2014/main" id="{7DEE3F8B-18D0-4440-A1B7-04036EEBB5BD}"/>
                </a:ext>
              </a:extLst>
            </p:cNvPr>
            <p:cNvSpPr txBox="1"/>
            <p:nvPr/>
          </p:nvSpPr>
          <p:spPr>
            <a:xfrm>
              <a:off x="0" y="366908"/>
              <a:ext cx="7222075" cy="5042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altLang="zh-CN" sz="22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1. </a:t>
              </a:r>
              <a:r>
                <a:rPr lang="zh-CN" altLang="en-US" sz="22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刪除移轉編號、編號兩欄。</a:t>
              </a:r>
              <a:endParaRPr lang="en-US" altLang="zh-CN" sz="22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  <a:p>
              <a:pPr>
                <a:lnSpc>
                  <a:spcPts val="3000"/>
                </a:lnSpc>
              </a:pPr>
              <a:r>
                <a:rPr 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2. </a:t>
              </a:r>
              <a:r>
                <a:rPr lang="zh-TW" altLang="en-US" sz="2000" dirty="0">
                  <a:solidFill>
                    <a:srgbClr val="191919"/>
                  </a:solidFill>
                  <a:latin typeface="PingFang TC Light" panose="020B0300000000000000" pitchFamily="34" charset="-120"/>
                  <a:ea typeface="PingFang TC Light" panose="020B0300000000000000" pitchFamily="34" charset="-120"/>
                </a:rPr>
                <a:t>增設交易年份、交易月份、交易日期、屋齡、交易季度五欄。</a:t>
              </a:r>
              <a:endParaRPr lang="en-US" altLang="zh-CN" sz="2000" dirty="0">
                <a:solidFill>
                  <a:srgbClr val="191919"/>
                </a:solidFill>
                <a:latin typeface="PingFang TC Light" panose="020B0300000000000000" pitchFamily="34" charset="-120"/>
                <a:ea typeface="PingFang TC Light" panose="020B0300000000000000" pitchFamily="34" charset="-120"/>
              </a:endParaRPr>
            </a:p>
          </p:txBody>
        </p:sp>
      </p:grpSp>
      <p:grpSp>
        <p:nvGrpSpPr>
          <p:cNvPr id="63" name="Group 7">
            <a:extLst>
              <a:ext uri="{FF2B5EF4-FFF2-40B4-BE49-F238E27FC236}">
                <a16:creationId xmlns:a16="http://schemas.microsoft.com/office/drawing/2014/main" id="{1D0733FF-A0C7-714F-8669-A113187ABDE5}"/>
              </a:ext>
            </a:extLst>
          </p:cNvPr>
          <p:cNvGrpSpPr/>
          <p:nvPr/>
        </p:nvGrpSpPr>
        <p:grpSpPr>
          <a:xfrm>
            <a:off x="8839200" y="8997256"/>
            <a:ext cx="946844" cy="946844"/>
            <a:chOff x="0" y="0"/>
            <a:chExt cx="1262459" cy="1262459"/>
          </a:xfrm>
        </p:grpSpPr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E9C592A8-7536-5440-8411-79BCF471A248}"/>
                </a:ext>
              </a:extLst>
            </p:cNvPr>
            <p:cNvSpPr/>
            <p:nvPr/>
          </p:nvSpPr>
          <p:spPr>
            <a:xfrm rot="-5400000">
              <a:off x="0" y="0"/>
              <a:ext cx="1262459" cy="1262459"/>
            </a:xfrm>
            <a:custGeom>
              <a:avLst/>
              <a:gdLst/>
              <a:ahLst/>
              <a:cxnLst/>
              <a:rect l="l" t="t" r="r" b="b"/>
              <a:pathLst>
                <a:path w="1262459" h="1262459">
                  <a:moveTo>
                    <a:pt x="0" y="0"/>
                  </a:moveTo>
                  <a:lnTo>
                    <a:pt x="1262459" y="0"/>
                  </a:lnTo>
                  <a:lnTo>
                    <a:pt x="1262459" y="1262459"/>
                  </a:lnTo>
                  <a:lnTo>
                    <a:pt x="0" y="1262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65" name="TextBox 9">
              <a:extLst>
                <a:ext uri="{FF2B5EF4-FFF2-40B4-BE49-F238E27FC236}">
                  <a16:creationId xmlns:a16="http://schemas.microsoft.com/office/drawing/2014/main" id="{518CCEB4-CCB1-A944-B1AA-BEA7D6BB74C9}"/>
                </a:ext>
              </a:extLst>
            </p:cNvPr>
            <p:cNvSpPr txBox="1"/>
            <p:nvPr/>
          </p:nvSpPr>
          <p:spPr>
            <a:xfrm>
              <a:off x="260513" y="321561"/>
              <a:ext cx="741434" cy="6052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800" spc="282" dirty="0">
                  <a:solidFill>
                    <a:srgbClr val="FFFFFF"/>
                  </a:solidFill>
                  <a:latin typeface="HK Grotesk Medium"/>
                </a:rPr>
                <a:t>5</a:t>
              </a:r>
            </a:p>
          </p:txBody>
        </p:sp>
      </p:grpSp>
      <p:grpSp>
        <p:nvGrpSpPr>
          <p:cNvPr id="66" name="Group 34">
            <a:extLst>
              <a:ext uri="{FF2B5EF4-FFF2-40B4-BE49-F238E27FC236}">
                <a16:creationId xmlns:a16="http://schemas.microsoft.com/office/drawing/2014/main" id="{59AD9154-F0BA-EA40-9125-342E56777EC0}"/>
              </a:ext>
            </a:extLst>
          </p:cNvPr>
          <p:cNvGrpSpPr/>
          <p:nvPr/>
        </p:nvGrpSpPr>
        <p:grpSpPr>
          <a:xfrm>
            <a:off x="10477252" y="9239036"/>
            <a:ext cx="7121793" cy="417102"/>
            <a:chOff x="-48381" y="285233"/>
            <a:chExt cx="7270456" cy="749344"/>
          </a:xfrm>
        </p:grpSpPr>
        <p:sp>
          <p:nvSpPr>
            <p:cNvPr id="67" name="TextBox 35">
              <a:extLst>
                <a:ext uri="{FF2B5EF4-FFF2-40B4-BE49-F238E27FC236}">
                  <a16:creationId xmlns:a16="http://schemas.microsoft.com/office/drawing/2014/main" id="{F76725AB-2802-A44E-BC85-62001CB23113}"/>
                </a:ext>
              </a:extLst>
            </p:cNvPr>
            <p:cNvSpPr txBox="1"/>
            <p:nvPr/>
          </p:nvSpPr>
          <p:spPr>
            <a:xfrm>
              <a:off x="-48381" y="285233"/>
              <a:ext cx="7222075" cy="7493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80"/>
                </a:lnSpc>
              </a:pPr>
              <a:r>
                <a:rPr lang="zh-CN" altLang="en-US" sz="2600" dirty="0">
                  <a:solidFill>
                    <a:srgbClr val="191919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中和區資料是鄉鎮市區為中和區的資料</a:t>
              </a:r>
              <a:r>
                <a:rPr lang="zh-CN" altLang="en-US" sz="2600" dirty="0">
                  <a:solidFill>
                    <a:srgbClr val="191919"/>
                  </a:solidFill>
                  <a:latin typeface="HK Grotesk Medium"/>
                </a:rPr>
                <a:t>。</a:t>
              </a:r>
              <a:endParaRPr lang="en-US" sz="2600" dirty="0">
                <a:solidFill>
                  <a:srgbClr val="191919"/>
                </a:solidFill>
                <a:latin typeface="HK Grotesk Medium"/>
              </a:endParaRPr>
            </a:p>
          </p:txBody>
        </p:sp>
        <p:sp>
          <p:nvSpPr>
            <p:cNvPr id="68" name="TextBox 36">
              <a:extLst>
                <a:ext uri="{FF2B5EF4-FFF2-40B4-BE49-F238E27FC236}">
                  <a16:creationId xmlns:a16="http://schemas.microsoft.com/office/drawing/2014/main" id="{C1C1A432-23F9-C440-BD94-F7A96D0B8FA3}"/>
                </a:ext>
              </a:extLst>
            </p:cNvPr>
            <p:cNvSpPr txBox="1"/>
            <p:nvPr/>
          </p:nvSpPr>
          <p:spPr>
            <a:xfrm>
              <a:off x="0" y="549764"/>
              <a:ext cx="7222075" cy="4359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00"/>
                </a:lnSpc>
              </a:pPr>
              <a:endParaRPr lang="en-US" sz="2000" dirty="0">
                <a:solidFill>
                  <a:srgbClr val="191919"/>
                </a:solidFill>
                <a:latin typeface="HK Grotesk Light"/>
              </a:endParaRPr>
            </a:p>
          </p:txBody>
        </p:sp>
      </p:grpSp>
      <p:sp>
        <p:nvSpPr>
          <p:cNvPr id="69" name="TextBox 3">
            <a:extLst>
              <a:ext uri="{FF2B5EF4-FFF2-40B4-BE49-F238E27FC236}">
                <a16:creationId xmlns:a16="http://schemas.microsoft.com/office/drawing/2014/main" id="{FA7ECCBC-5C8B-3C4F-9EAA-951CF6C0158C}"/>
              </a:ext>
            </a:extLst>
          </p:cNvPr>
          <p:cNvSpPr txBox="1"/>
          <p:nvPr/>
        </p:nvSpPr>
        <p:spPr>
          <a:xfrm>
            <a:off x="1028699" y="15621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新北市、中和區</a:t>
            </a:r>
            <a:r>
              <a:rPr lang="en-US" altLang="zh-TW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 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TW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資料處理</a:t>
            </a:r>
          </a:p>
        </p:txBody>
      </p:sp>
      <p:sp>
        <p:nvSpPr>
          <p:cNvPr id="14" name="投影片編號版面配置區 13">
            <a:extLst>
              <a:ext uri="{FF2B5EF4-FFF2-40B4-BE49-F238E27FC236}">
                <a16:creationId xmlns:a16="http://schemas.microsoft.com/office/drawing/2014/main" id="{0895C5D5-E26E-3241-B563-F3456BEB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6119864" y="1710367"/>
            <a:ext cx="446293" cy="446293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6119864" y="2776342"/>
            <a:ext cx="446293" cy="446293"/>
            <a:chOff x="-2540" y="-2540"/>
            <a:chExt cx="6355080" cy="6355080"/>
          </a:xfrm>
        </p:grpSpPr>
        <p:sp>
          <p:nvSpPr>
            <p:cNvPr id="5" name="Freeform 5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119864" y="3717523"/>
            <a:ext cx="446293" cy="446293"/>
            <a:chOff x="-2540" y="-2540"/>
            <a:chExt cx="6355080" cy="6355080"/>
          </a:xfrm>
        </p:grpSpPr>
        <p:sp>
          <p:nvSpPr>
            <p:cNvPr id="7" name="Freeform 7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6119864" y="4807100"/>
            <a:ext cx="446293" cy="446293"/>
            <a:chOff x="-2540" y="-2540"/>
            <a:chExt cx="6355080" cy="6355080"/>
          </a:xfrm>
        </p:grpSpPr>
        <p:sp>
          <p:nvSpPr>
            <p:cNvPr id="9" name="Freeform 9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12" name="Freeform 12"/>
          <p:cNvSpPr/>
          <p:nvPr/>
        </p:nvSpPr>
        <p:spPr>
          <a:xfrm>
            <a:off x="16205589" y="1355323"/>
            <a:ext cx="542249" cy="710088"/>
          </a:xfrm>
          <a:custGeom>
            <a:avLst/>
            <a:gdLst/>
            <a:ahLst/>
            <a:cxnLst/>
            <a:rect l="l" t="t" r="r" b="b"/>
            <a:pathLst>
              <a:path w="542249" h="710088">
                <a:moveTo>
                  <a:pt x="0" y="0"/>
                </a:moveTo>
                <a:lnTo>
                  <a:pt x="542249" y="0"/>
                </a:lnTo>
                <a:lnTo>
                  <a:pt x="542249" y="710088"/>
                </a:lnTo>
                <a:lnTo>
                  <a:pt x="0" y="7100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6205589" y="2387666"/>
            <a:ext cx="542249" cy="710088"/>
          </a:xfrm>
          <a:custGeom>
            <a:avLst/>
            <a:gdLst/>
            <a:ahLst/>
            <a:cxnLst/>
            <a:rect l="l" t="t" r="r" b="b"/>
            <a:pathLst>
              <a:path w="542249" h="710088">
                <a:moveTo>
                  <a:pt x="0" y="0"/>
                </a:moveTo>
                <a:lnTo>
                  <a:pt x="542249" y="0"/>
                </a:lnTo>
                <a:lnTo>
                  <a:pt x="542249" y="710089"/>
                </a:lnTo>
                <a:lnTo>
                  <a:pt x="0" y="710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AutoShape 14"/>
          <p:cNvSpPr/>
          <p:nvPr/>
        </p:nvSpPr>
        <p:spPr>
          <a:xfrm>
            <a:off x="8991600" y="2463500"/>
            <a:ext cx="7574556" cy="0"/>
          </a:xfrm>
          <a:prstGeom prst="line">
            <a:avLst/>
          </a:prstGeom>
          <a:ln w="9525" cap="rnd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8991600" y="3495843"/>
            <a:ext cx="7574556" cy="0"/>
          </a:xfrm>
          <a:prstGeom prst="line">
            <a:avLst/>
          </a:prstGeom>
          <a:ln w="9525" cap="rnd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>
            <a:off x="8991600" y="4533900"/>
            <a:ext cx="7574556" cy="0"/>
          </a:xfrm>
          <a:prstGeom prst="line">
            <a:avLst/>
          </a:prstGeom>
          <a:ln w="9525" cap="rnd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8991600" y="5600700"/>
            <a:ext cx="7574556" cy="0"/>
          </a:xfrm>
          <a:prstGeom prst="line">
            <a:avLst/>
          </a:prstGeom>
          <a:ln w="9525" cap="rnd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TextBox 18"/>
          <p:cNvSpPr txBox="1"/>
          <p:nvPr/>
        </p:nvSpPr>
        <p:spPr>
          <a:xfrm>
            <a:off x="8991600" y="1757992"/>
            <a:ext cx="919268" cy="433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3200">
                <a:solidFill>
                  <a:srgbClr val="191919"/>
                </a:solidFill>
                <a:latin typeface="HK Grotesk Medium"/>
              </a:rPr>
              <a:t>01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991600" y="2805390"/>
            <a:ext cx="919268" cy="433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3200">
                <a:solidFill>
                  <a:srgbClr val="191919"/>
                </a:solidFill>
                <a:latin typeface="HK Grotesk Medium"/>
              </a:rPr>
              <a:t>02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991600" y="3852787"/>
            <a:ext cx="919268" cy="433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3200">
                <a:solidFill>
                  <a:srgbClr val="191919"/>
                </a:solidFill>
                <a:latin typeface="HK Grotesk Medium"/>
              </a:rPr>
              <a:t>03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991600" y="4854725"/>
            <a:ext cx="919268" cy="433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3200">
                <a:solidFill>
                  <a:srgbClr val="191919"/>
                </a:solidFill>
                <a:latin typeface="HK Grotesk Medium"/>
              </a:rPr>
              <a:t>04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010309" y="1757992"/>
            <a:ext cx="5204309" cy="4308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TW" altLang="en-US" sz="3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預售屋</a:t>
            </a:r>
            <a:endParaRPr lang="en-US" sz="3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0010309" y="2790336"/>
            <a:ext cx="5204309" cy="427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3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親等、朋友間交易</a:t>
            </a:r>
            <a:endParaRPr lang="en-US" sz="3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0010309" y="3822679"/>
            <a:ext cx="5204309" cy="4273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3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資料錯誤</a:t>
            </a:r>
            <a:endParaRPr lang="en-US" altLang="zh-CN" sz="3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0010309" y="4860736"/>
            <a:ext cx="5204309" cy="4358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zh-CN" altLang="en-US" sz="3200" dirty="0">
                <a:solidFill>
                  <a:srgbClr val="191919"/>
                </a:solidFill>
                <a:latin typeface="PingFang TC" panose="020B0400000000000000" pitchFamily="34" charset="-120"/>
                <a:ea typeface="PingFang TC" panose="020B0400000000000000" pitchFamily="34" charset="-120"/>
              </a:rPr>
              <a:t>其他</a:t>
            </a:r>
            <a:endParaRPr lang="en-US" sz="3200" dirty="0">
              <a:solidFill>
                <a:srgbClr val="191919"/>
              </a:solidFill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89CC23E7-6C0D-1743-AC09-36C184BB91CA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grpSp>
        <p:nvGrpSpPr>
          <p:cNvPr id="42" name="Group 4">
            <a:extLst>
              <a:ext uri="{FF2B5EF4-FFF2-40B4-BE49-F238E27FC236}">
                <a16:creationId xmlns:a16="http://schemas.microsoft.com/office/drawing/2014/main" id="{B7251127-0C78-B243-A8F1-F4814A6C293C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43" name="AutoShape 5">
              <a:extLst>
                <a:ext uri="{FF2B5EF4-FFF2-40B4-BE49-F238E27FC236}">
                  <a16:creationId xmlns:a16="http://schemas.microsoft.com/office/drawing/2014/main" id="{F7F164D0-F344-8F48-A561-ACB55444E1D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4" name="TextBox 6">
              <a:extLst>
                <a:ext uri="{FF2B5EF4-FFF2-40B4-BE49-F238E27FC236}">
                  <a16:creationId xmlns:a16="http://schemas.microsoft.com/office/drawing/2014/main" id="{651B05AC-E3B1-3846-9BCE-CCFC87B694DF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sp>
        <p:nvSpPr>
          <p:cNvPr id="46" name="Freeform 13">
            <a:extLst>
              <a:ext uri="{FF2B5EF4-FFF2-40B4-BE49-F238E27FC236}">
                <a16:creationId xmlns:a16="http://schemas.microsoft.com/office/drawing/2014/main" id="{E579CD32-9F8A-4F42-873E-AE276FAAC02F}"/>
              </a:ext>
            </a:extLst>
          </p:cNvPr>
          <p:cNvSpPr/>
          <p:nvPr/>
        </p:nvSpPr>
        <p:spPr>
          <a:xfrm>
            <a:off x="16221751" y="3388435"/>
            <a:ext cx="542249" cy="710088"/>
          </a:xfrm>
          <a:custGeom>
            <a:avLst/>
            <a:gdLst/>
            <a:ahLst/>
            <a:cxnLst/>
            <a:rect l="l" t="t" r="r" b="b"/>
            <a:pathLst>
              <a:path w="542249" h="710088">
                <a:moveTo>
                  <a:pt x="0" y="0"/>
                </a:moveTo>
                <a:lnTo>
                  <a:pt x="542249" y="0"/>
                </a:lnTo>
                <a:lnTo>
                  <a:pt x="542249" y="710089"/>
                </a:lnTo>
                <a:lnTo>
                  <a:pt x="0" y="71008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2" name="TextBox 3">
            <a:extLst>
              <a:ext uri="{FF2B5EF4-FFF2-40B4-BE49-F238E27FC236}">
                <a16:creationId xmlns:a16="http://schemas.microsoft.com/office/drawing/2014/main" id="{A550441A-F0B9-D649-BD85-DBAAE7991090}"/>
              </a:ext>
            </a:extLst>
          </p:cNvPr>
          <p:cNvSpPr txBox="1"/>
          <p:nvPr/>
        </p:nvSpPr>
        <p:spPr>
          <a:xfrm>
            <a:off x="1028699" y="15621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新北市、中和區</a:t>
            </a:r>
            <a:r>
              <a:rPr lang="en-US" altLang="zh-TW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 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備註分類</a:t>
            </a:r>
            <a:endParaRPr lang="zh-TW" altLang="en-US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22" name="投影片編號版面配置區 21">
            <a:extLst>
              <a:ext uri="{FF2B5EF4-FFF2-40B4-BE49-F238E27FC236}">
                <a16:creationId xmlns:a16="http://schemas.microsoft.com/office/drawing/2014/main" id="{4A5D6D90-FD94-204F-A4F8-BE0A88506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16">
            <a:extLst>
              <a:ext uri="{FF2B5EF4-FFF2-40B4-BE49-F238E27FC236}">
                <a16:creationId xmlns:a16="http://schemas.microsoft.com/office/drawing/2014/main" id="{89CC23E7-6C0D-1743-AC09-36C184BB91CA}"/>
              </a:ext>
            </a:extLst>
          </p:cNvPr>
          <p:cNvSpPr txBox="1"/>
          <p:nvPr/>
        </p:nvSpPr>
        <p:spPr>
          <a:xfrm>
            <a:off x="1028700" y="9220200"/>
            <a:ext cx="3029550" cy="309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 dirty="0">
                <a:solidFill>
                  <a:srgbClr val="191919"/>
                </a:solidFill>
                <a:latin typeface="HK Grotesk Light"/>
              </a:rPr>
              <a:t>January, 2024</a:t>
            </a:r>
          </a:p>
        </p:txBody>
      </p:sp>
      <p:grpSp>
        <p:nvGrpSpPr>
          <p:cNvPr id="42" name="Group 4">
            <a:extLst>
              <a:ext uri="{FF2B5EF4-FFF2-40B4-BE49-F238E27FC236}">
                <a16:creationId xmlns:a16="http://schemas.microsoft.com/office/drawing/2014/main" id="{B7251127-0C78-B243-A8F1-F4814A6C293C}"/>
              </a:ext>
            </a:extLst>
          </p:cNvPr>
          <p:cNvGrpSpPr/>
          <p:nvPr/>
        </p:nvGrpSpPr>
        <p:grpSpPr>
          <a:xfrm>
            <a:off x="1028700" y="1193468"/>
            <a:ext cx="6169540" cy="3035632"/>
            <a:chOff x="0" y="0"/>
            <a:chExt cx="8226053" cy="2292133"/>
          </a:xfrm>
        </p:grpSpPr>
        <p:sp>
          <p:nvSpPr>
            <p:cNvPr id="43" name="AutoShape 5">
              <a:extLst>
                <a:ext uri="{FF2B5EF4-FFF2-40B4-BE49-F238E27FC236}">
                  <a16:creationId xmlns:a16="http://schemas.microsoft.com/office/drawing/2014/main" id="{F7F164D0-F344-8F48-A561-ACB55444E1DC}"/>
                </a:ext>
              </a:extLst>
            </p:cNvPr>
            <p:cNvSpPr/>
            <p:nvPr/>
          </p:nvSpPr>
          <p:spPr>
            <a:xfrm>
              <a:off x="0" y="0"/>
              <a:ext cx="561716" cy="0"/>
            </a:xfrm>
            <a:prstGeom prst="line">
              <a:avLst/>
            </a:prstGeom>
            <a:ln w="101600" cap="flat">
              <a:solidFill>
                <a:srgbClr val="5A60F1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4" name="TextBox 6">
              <a:extLst>
                <a:ext uri="{FF2B5EF4-FFF2-40B4-BE49-F238E27FC236}">
                  <a16:creationId xmlns:a16="http://schemas.microsoft.com/office/drawing/2014/main" id="{651B05AC-E3B1-3846-9BCE-CCFC87B694DF}"/>
                </a:ext>
              </a:extLst>
            </p:cNvPr>
            <p:cNvSpPr txBox="1"/>
            <p:nvPr/>
          </p:nvSpPr>
          <p:spPr>
            <a:xfrm>
              <a:off x="0" y="712555"/>
              <a:ext cx="8226053" cy="1579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zh-TW" altLang="en-US" sz="8800" dirty="0">
                  <a:solidFill>
                    <a:srgbClr val="191919"/>
                  </a:solidFill>
                  <a:latin typeface="HK Grotesk Medium"/>
                </a:rPr>
                <a:t> </a:t>
              </a:r>
              <a:endParaRPr lang="en-US" sz="8800" dirty="0">
                <a:solidFill>
                  <a:srgbClr val="191919"/>
                </a:solidFill>
                <a:latin typeface="HK Grotesk Medium"/>
              </a:endParaRPr>
            </a:p>
          </p:txBody>
        </p:sp>
      </p:grpSp>
      <p:grpSp>
        <p:nvGrpSpPr>
          <p:cNvPr id="30" name="Group 6">
            <a:extLst>
              <a:ext uri="{FF2B5EF4-FFF2-40B4-BE49-F238E27FC236}">
                <a16:creationId xmlns:a16="http://schemas.microsoft.com/office/drawing/2014/main" id="{5207B58F-6F70-CD4F-BC8B-81EA1AAB762E}"/>
              </a:ext>
            </a:extLst>
          </p:cNvPr>
          <p:cNvGrpSpPr/>
          <p:nvPr/>
        </p:nvGrpSpPr>
        <p:grpSpPr>
          <a:xfrm>
            <a:off x="7453085" y="1193468"/>
            <a:ext cx="7574556" cy="1030178"/>
            <a:chOff x="0" y="0"/>
            <a:chExt cx="10099408" cy="1373571"/>
          </a:xfrm>
        </p:grpSpPr>
        <p:sp>
          <p:nvSpPr>
            <p:cNvPr id="31" name="TextBox 7">
              <a:extLst>
                <a:ext uri="{FF2B5EF4-FFF2-40B4-BE49-F238E27FC236}">
                  <a16:creationId xmlns:a16="http://schemas.microsoft.com/office/drawing/2014/main" id="{F471F6CB-633E-AC40-B428-108255737A4F}"/>
                </a:ext>
              </a:extLst>
            </p:cNvPr>
            <p:cNvSpPr txBox="1"/>
            <p:nvPr/>
          </p:nvSpPr>
          <p:spPr>
            <a:xfrm>
              <a:off x="1327367" y="763916"/>
              <a:ext cx="8226053" cy="609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CN" altLang="en-US" sz="4000" dirty="0">
                  <a:solidFill>
                    <a:srgbClr val="5A60F1"/>
                  </a:solidFill>
                  <a:latin typeface="PingFang TC" panose="020B0400000000000000" pitchFamily="34" charset="-120"/>
                  <a:ea typeface="PingFang TC" panose="020B0400000000000000" pitchFamily="34" charset="-120"/>
                </a:rPr>
                <a:t>欄位名稱：</a:t>
              </a:r>
              <a:endParaRPr lang="en-US" altLang="zh-TW" sz="4000" dirty="0">
                <a:solidFill>
                  <a:srgbClr val="5A60F1"/>
                </a:solidFill>
                <a:latin typeface="PingFang TC" panose="020B0400000000000000" pitchFamily="34" charset="-120"/>
                <a:ea typeface="PingFang TC" panose="020B0400000000000000" pitchFamily="34" charset="-120"/>
              </a:endParaRPr>
            </a:p>
          </p:txBody>
        </p:sp>
        <p:sp>
          <p:nvSpPr>
            <p:cNvPr id="34" name="AutoShape 10">
              <a:extLst>
                <a:ext uri="{FF2B5EF4-FFF2-40B4-BE49-F238E27FC236}">
                  <a16:creationId xmlns:a16="http://schemas.microsoft.com/office/drawing/2014/main" id="{A8B41CE4-7F97-5549-927F-07CA6C4569C9}"/>
                </a:ext>
              </a:extLst>
            </p:cNvPr>
            <p:cNvSpPr/>
            <p:nvPr/>
          </p:nvSpPr>
          <p:spPr>
            <a:xfrm>
              <a:off x="0" y="0"/>
              <a:ext cx="10099408" cy="0"/>
            </a:xfrm>
            <a:prstGeom prst="line">
              <a:avLst/>
            </a:prstGeom>
            <a:ln w="12700" cap="rnd">
              <a:solidFill>
                <a:srgbClr val="191919"/>
              </a:solidFill>
              <a:prstDash val="solid"/>
              <a:headEnd type="none" w="sm" len="sm"/>
              <a:tailEnd type="none" w="sm" len="sm"/>
            </a:ln>
          </p:spPr>
        </p:sp>
      </p:grp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1E5CD29B-C385-DF4F-86B5-91A76FC09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0515908"/>
              </p:ext>
            </p:extLst>
          </p:nvPr>
        </p:nvGraphicFramePr>
        <p:xfrm>
          <a:off x="8448610" y="2476500"/>
          <a:ext cx="9114399" cy="734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8133">
                  <a:extLst>
                    <a:ext uri="{9D8B030D-6E8A-4147-A177-3AD203B41FA5}">
                      <a16:colId xmlns:a16="http://schemas.microsoft.com/office/drawing/2014/main" val="1911533546"/>
                    </a:ext>
                  </a:extLst>
                </a:gridCol>
                <a:gridCol w="3038133">
                  <a:extLst>
                    <a:ext uri="{9D8B030D-6E8A-4147-A177-3AD203B41FA5}">
                      <a16:colId xmlns:a16="http://schemas.microsoft.com/office/drawing/2014/main" val="3320244030"/>
                    </a:ext>
                  </a:extLst>
                </a:gridCol>
                <a:gridCol w="3038133">
                  <a:extLst>
                    <a:ext uri="{9D8B030D-6E8A-4147-A177-3AD203B41FA5}">
                      <a16:colId xmlns:a16="http://schemas.microsoft.com/office/drawing/2014/main" val="3874167693"/>
                    </a:ext>
                  </a:extLst>
                </a:gridCol>
              </a:tblGrid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鄉鎮市區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主要用途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車位移轉總面積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449619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交易標的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主要建材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車位總價元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333443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土地位置建物門牌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建築完成年月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備註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3033945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土地移轉總面積坪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建物移轉總面積坪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主建物面積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872202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都市土地使用分區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建物現況格局</a:t>
                      </a:r>
                      <a:r>
                        <a:rPr lang="en-US" sz="2200" b="0" i="0" kern="10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zh-TW" sz="2200" b="0" i="0" kern="10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房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附屬建物面積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359205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非都市土地使用分區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建物現況格局</a:t>
                      </a:r>
                      <a:r>
                        <a:rPr lang="en-US" sz="2200" b="0" i="0" kern="10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zh-TW" sz="2200" b="0" i="0" kern="10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廳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陽台面積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358845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非都市土地使用編定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建物現況格局</a:t>
                      </a:r>
                      <a:r>
                        <a:rPr lang="en-US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zh-TW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衛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電梯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394973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交易年月日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建物現況格局</a:t>
                      </a:r>
                      <a:r>
                        <a:rPr lang="en-US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_</a:t>
                      </a: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隔間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交易年份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2148638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交易筆棟數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有無管理組織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交易月份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5351537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移轉層次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總價元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交易日期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01023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總樓層數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房屋每坪價格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屋齡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977036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r>
                        <a:rPr lang="zh-TW" altLang="zh-TW" sz="2200" b="0" i="0" kern="12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+mn-cs"/>
                        </a:rPr>
                        <a:t>建物型態</a:t>
                      </a:r>
                      <a:r>
                        <a:rPr lang="zh-TW" altLang="zh-TW" sz="2200" b="0" i="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</a:rPr>
                        <a:t> </a:t>
                      </a:r>
                      <a:endParaRPr lang="zh-TW" altLang="en-US" sz="2200" b="0" i="0" dirty="0">
                        <a:solidFill>
                          <a:srgbClr val="FF0000"/>
                        </a:solidFill>
                        <a:latin typeface="PingFang TC" panose="020B0400000000000000" pitchFamily="34" charset="-120"/>
                        <a:ea typeface="PingFang TC" panose="020B0400000000000000" pitchFamily="34" charset="-12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chemeClr val="tx1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車位類別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ts val="2000"/>
                        </a:lnSpc>
                        <a:spcAft>
                          <a:spcPts val="0"/>
                        </a:spcAft>
                      </a:pPr>
                      <a:r>
                        <a:rPr lang="zh-TW" sz="2200" b="0" i="0" kern="100" dirty="0">
                          <a:solidFill>
                            <a:srgbClr val="FF0000"/>
                          </a:solidFill>
                          <a:effectLst/>
                          <a:latin typeface="PingFang TC" panose="020B0400000000000000" pitchFamily="34" charset="-120"/>
                          <a:ea typeface="PingFang TC" panose="020B0400000000000000" pitchFamily="34" charset="-120"/>
                          <a:cs typeface="Times New Roman" panose="02020603050405020304" pitchFamily="18" charset="0"/>
                        </a:rPr>
                        <a:t>交易季度</a:t>
                      </a: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1042428"/>
                  </a:ext>
                </a:extLst>
              </a:tr>
            </a:tbl>
          </a:graphicData>
        </a:graphic>
      </p:graphicFrame>
      <p:sp>
        <p:nvSpPr>
          <p:cNvPr id="21" name="TextBox 3">
            <a:extLst>
              <a:ext uri="{FF2B5EF4-FFF2-40B4-BE49-F238E27FC236}">
                <a16:creationId xmlns:a16="http://schemas.microsoft.com/office/drawing/2014/main" id="{768E3456-1FF7-414E-A392-ED00806FE985}"/>
              </a:ext>
            </a:extLst>
          </p:cNvPr>
          <p:cNvSpPr txBox="1"/>
          <p:nvPr/>
        </p:nvSpPr>
        <p:spPr>
          <a:xfrm>
            <a:off x="1028699" y="1562100"/>
            <a:ext cx="7317705" cy="2543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000"/>
              </a:lnSpc>
            </a:pPr>
            <a:r>
              <a:rPr lang="zh-TW" altLang="en-US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新北市、中和區</a:t>
            </a:r>
            <a:r>
              <a:rPr lang="en-US" altLang="zh-TW" sz="6000" dirty="0">
                <a:solidFill>
                  <a:srgbClr val="191919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 </a:t>
            </a:r>
          </a:p>
          <a:p>
            <a:pPr>
              <a:lnSpc>
                <a:spcPts val="10000"/>
              </a:lnSpc>
            </a:pPr>
            <a:r>
              <a:rPr lang="en-US" altLang="zh-TW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- </a:t>
            </a:r>
            <a:r>
              <a:rPr lang="zh-CN" altLang="en-US" sz="6000" dirty="0">
                <a:solidFill>
                  <a:srgbClr val="E13D76"/>
                </a:solidFill>
                <a:latin typeface="PingFang TC Medium" panose="020B0400000000000000" pitchFamily="34" charset="-120"/>
                <a:ea typeface="PingFang TC Medium" panose="020B0400000000000000" pitchFamily="34" charset="-120"/>
              </a:rPr>
              <a:t>欄位介紹</a:t>
            </a:r>
            <a:endParaRPr lang="zh-TW" altLang="en-US" sz="6000" dirty="0">
              <a:solidFill>
                <a:srgbClr val="E13D76"/>
              </a:solidFill>
              <a:latin typeface="PingFang TC Medium" panose="020B0400000000000000" pitchFamily="34" charset="-120"/>
              <a:ea typeface="PingFang TC Medium" panose="020B0400000000000000" pitchFamily="34" charset="-120"/>
            </a:endParaRP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80A182CD-4943-634A-B296-EC99C8B40E2A}"/>
              </a:ext>
            </a:extLst>
          </p:cNvPr>
          <p:cNvSpPr txBox="1"/>
          <p:nvPr/>
        </p:nvSpPr>
        <p:spPr>
          <a:xfrm>
            <a:off x="7453085" y="1766405"/>
            <a:ext cx="758396" cy="447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3200" dirty="0">
                <a:solidFill>
                  <a:srgbClr val="191919"/>
                </a:solidFill>
                <a:latin typeface="HK Grotesk Medium"/>
              </a:rPr>
              <a:t>01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439B274-A25D-7341-9952-C0272E68C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26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1247</TotalTime>
  <Words>2613</Words>
  <Application>Microsoft Macintosh PowerPoint</Application>
  <PresentationFormat>自訂</PresentationFormat>
  <Paragraphs>532</Paragraphs>
  <Slides>35</Slides>
  <Notes>31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6" baseType="lpstr">
      <vt:lpstr>Yuanti TC</vt:lpstr>
      <vt:lpstr>PingFang TC Medium</vt:lpstr>
      <vt:lpstr>HK Grotesk Medium</vt:lpstr>
      <vt:lpstr>Calibri</vt:lpstr>
      <vt:lpstr>Cambria Math</vt:lpstr>
      <vt:lpstr>Arial</vt:lpstr>
      <vt:lpstr>PingFang TC</vt:lpstr>
      <vt:lpstr>HK Grotesk Light</vt:lpstr>
      <vt:lpstr>HK Grotesk Bold</vt:lpstr>
      <vt:lpstr>PingFang TC Light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張家瑞</cp:lastModifiedBy>
  <cp:revision>61</cp:revision>
  <cp:lastPrinted>2024-01-02T09:11:04Z</cp:lastPrinted>
  <dcterms:created xsi:type="dcterms:W3CDTF">2006-08-16T00:00:00Z</dcterms:created>
  <dcterms:modified xsi:type="dcterms:W3CDTF">2024-01-02T17:00:37Z</dcterms:modified>
  <dc:identifier>DAF4lVB-Zh4</dc:identifier>
</cp:coreProperties>
</file>